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364" r:id="rId2"/>
    <p:sldId id="313" r:id="rId3"/>
    <p:sldId id="378" r:id="rId4"/>
    <p:sldId id="379" r:id="rId5"/>
    <p:sldId id="380" r:id="rId6"/>
    <p:sldId id="421" r:id="rId7"/>
    <p:sldId id="377" r:id="rId8"/>
    <p:sldId id="370" r:id="rId9"/>
    <p:sldId id="424" r:id="rId10"/>
    <p:sldId id="371" r:id="rId11"/>
    <p:sldId id="374" r:id="rId12"/>
    <p:sldId id="375" r:id="rId13"/>
    <p:sldId id="381" r:id="rId14"/>
    <p:sldId id="382" r:id="rId15"/>
    <p:sldId id="383" r:id="rId16"/>
    <p:sldId id="384" r:id="rId17"/>
    <p:sldId id="394" r:id="rId18"/>
    <p:sldId id="396" r:id="rId19"/>
    <p:sldId id="386" r:id="rId20"/>
    <p:sldId id="390" r:id="rId21"/>
    <p:sldId id="393" r:id="rId22"/>
    <p:sldId id="392" r:id="rId23"/>
    <p:sldId id="391" r:id="rId24"/>
    <p:sldId id="389" r:id="rId25"/>
    <p:sldId id="395" r:id="rId26"/>
    <p:sldId id="387" r:id="rId27"/>
    <p:sldId id="399" r:id="rId28"/>
    <p:sldId id="385" r:id="rId29"/>
    <p:sldId id="398" r:id="rId30"/>
    <p:sldId id="397" r:id="rId31"/>
    <p:sldId id="400" r:id="rId32"/>
    <p:sldId id="402" r:id="rId33"/>
    <p:sldId id="412" r:id="rId34"/>
    <p:sldId id="403" r:id="rId35"/>
    <p:sldId id="406" r:id="rId36"/>
    <p:sldId id="419" r:id="rId37"/>
    <p:sldId id="409" r:id="rId38"/>
    <p:sldId id="415" r:id="rId39"/>
    <p:sldId id="423" r:id="rId40"/>
    <p:sldId id="407" r:id="rId41"/>
    <p:sldId id="408" r:id="rId42"/>
    <p:sldId id="418" r:id="rId43"/>
    <p:sldId id="420" r:id="rId44"/>
    <p:sldId id="417" r:id="rId45"/>
    <p:sldId id="290" r:id="rId46"/>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CCFF"/>
    <a:srgbClr val="0095DC"/>
    <a:srgbClr val="0195DC"/>
    <a:srgbClr val="0066CC"/>
    <a:srgbClr val="003399"/>
    <a:srgbClr val="3366CC"/>
    <a:srgbClr val="1C5B91"/>
    <a:srgbClr val="1E1E1E"/>
    <a:srgbClr val="464646"/>
    <a:srgbClr val="5A5A5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8" autoAdjust="0"/>
    <p:restoredTop sz="94676" autoAdjust="0"/>
  </p:normalViewPr>
  <p:slideViewPr>
    <p:cSldViewPr snapToGrid="0" snapToObjects="1">
      <p:cViewPr>
        <p:scale>
          <a:sx n="90" d="100"/>
          <a:sy n="90" d="100"/>
        </p:scale>
        <p:origin x="-72" y="312"/>
      </p:cViewPr>
      <p:guideLst>
        <p:guide orient="horz" pos="2160"/>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F4AF68F-39A0-4F36-8E48-8609FC82EB68}" type="datetimeFigureOut">
              <a:rPr lang="en-US"/>
              <a:pPr>
                <a:defRPr/>
              </a:pPr>
              <a:t>4/30/2014</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F9ED44D-02DE-4553-ADDE-6F6B9D8406F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89DF8EC-A5F4-4177-AC36-AF84F048629C}" type="datetimeFigureOut">
              <a:rPr lang="en-US"/>
              <a:pPr>
                <a:defRPr/>
              </a:pPr>
              <a:t>4/30/2014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CB9FA9C-1754-4C0D-9815-37DBC0E95622}"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45CAF5B0-3B41-42BF-9DAF-108D72426C17}" type="slidenum">
              <a:rPr lang="en-US" smtClean="0">
                <a:latin typeface="Arial" pitchFamily="34" charset="0"/>
                <a:ea typeface="ＭＳ Ｐゴシック"/>
                <a:cs typeface="ＭＳ Ｐゴシック"/>
              </a:rPr>
              <a:pPr/>
              <a:t>3</a:t>
            </a:fld>
            <a:endParaRPr lang="en-US" smtClean="0">
              <a:latin typeface="Arial" pitchFamily="34" charset="0"/>
              <a:ea typeface="ＭＳ Ｐゴシック"/>
              <a:cs typeface="ＭＳ Ｐゴシック"/>
            </a:endParaRPr>
          </a:p>
        </p:txBody>
      </p:sp>
      <p:sp>
        <p:nvSpPr>
          <p:cNvPr id="13315" name="Rectangle 2"/>
          <p:cNvSpPr>
            <a:spLocks noGrp="1" noRot="1" noChangeAspect="1" noChangeArrowheads="1" noTextEdit="1"/>
          </p:cNvSpPr>
          <p:nvPr>
            <p:ph type="sldImg"/>
          </p:nvPr>
        </p:nvSpPr>
        <p:spPr>
          <a:xfrm>
            <a:off x="919163" y="744538"/>
            <a:ext cx="4960937" cy="3721100"/>
          </a:xfrm>
          <a:ln/>
        </p:spPr>
      </p:sp>
      <p:sp>
        <p:nvSpPr>
          <p:cNvPr id="13316" name="Rectangle 3"/>
          <p:cNvSpPr>
            <a:spLocks noGrp="1" noChangeArrowheads="1"/>
          </p:cNvSpPr>
          <p:nvPr>
            <p:ph type="body" idx="1"/>
          </p:nvPr>
        </p:nvSpPr>
        <p:spPr>
          <a:xfrm>
            <a:off x="906463" y="4713289"/>
            <a:ext cx="4984750" cy="4468812"/>
          </a:xfrm>
          <a:noFill/>
          <a:ln/>
        </p:spPr>
        <p:txBody>
          <a:bodyPr lIns="86081" tIns="43040" rIns="86081" bIns="43040" anchor="ct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1CB9FA9C-1754-4C0D-9815-37DBC0E95622}" type="slidenum">
              <a:rPr lang="en-US" smtClean="0"/>
              <a:pPr>
                <a:defRPr/>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5" name="TextBox 4"/>
          <p:cNvSpPr txBox="1"/>
          <p:nvPr userDrawn="1"/>
        </p:nvSpPr>
        <p:spPr>
          <a:xfrm>
            <a:off x="2944813" y="6602413"/>
            <a:ext cx="3806825" cy="369887"/>
          </a:xfrm>
          <a:prstGeom prst="rect">
            <a:avLst/>
          </a:prstGeom>
          <a:noFill/>
        </p:spPr>
        <p:txBody>
          <a:bodyPr>
            <a:spAutoFit/>
          </a:bodyPr>
          <a:lstStyle/>
          <a:p>
            <a:pPr>
              <a:defRPr/>
            </a:pPr>
            <a:endParaRPr lang="en-US" dirty="0"/>
          </a:p>
        </p:txBody>
      </p:sp>
      <p:sp>
        <p:nvSpPr>
          <p:cNvPr id="6" name="TextBox 5"/>
          <p:cNvSpPr txBox="1"/>
          <p:nvPr userDrawn="1"/>
        </p:nvSpPr>
        <p:spPr>
          <a:xfrm>
            <a:off x="2478088" y="6611938"/>
            <a:ext cx="4273550" cy="246062"/>
          </a:xfrm>
          <a:prstGeom prst="rect">
            <a:avLst/>
          </a:prstGeom>
          <a:noFill/>
        </p:spPr>
        <p:txBody>
          <a:bodyPr>
            <a:spAutoFit/>
          </a:bodyPr>
          <a:lstStyle/>
          <a:p>
            <a:pPr>
              <a:defRPr/>
            </a:pPr>
            <a:r>
              <a:rPr lang="en-US" sz="1000" dirty="0">
                <a:solidFill>
                  <a:srgbClr val="0095DC"/>
                </a:solidFill>
                <a:latin typeface="AIG Futura Medium"/>
              </a:rPr>
              <a:t>Optional disclaimer  area – i.e. FOR INTERNAL PURPOSES ONLY</a:t>
            </a:r>
          </a:p>
        </p:txBody>
      </p:sp>
      <p:pic>
        <p:nvPicPr>
          <p:cNvPr id="7" name="Picture 5" descr="AIG_PRI_pms2995.jpg"/>
          <p:cNvPicPr>
            <a:picLocks noChangeAspect="1"/>
          </p:cNvPicPr>
          <p:nvPr userDrawn="1"/>
        </p:nvPicPr>
        <p:blipFill>
          <a:blip r:embed="rId2"/>
          <a:srcRect/>
          <a:stretch>
            <a:fillRect/>
          </a:stretch>
        </p:blipFill>
        <p:spPr bwMode="auto">
          <a:xfrm>
            <a:off x="457200" y="533400"/>
            <a:ext cx="1387475" cy="749300"/>
          </a:xfrm>
          <a:prstGeom prst="rect">
            <a:avLst/>
          </a:prstGeom>
          <a:noFill/>
          <a:ln w="9525">
            <a:noFill/>
            <a:miter lim="800000"/>
            <a:headEnd/>
            <a:tailEnd/>
          </a:ln>
        </p:spPr>
      </p:pic>
      <p:sp>
        <p:nvSpPr>
          <p:cNvPr id="14" name="Title 1"/>
          <p:cNvSpPr>
            <a:spLocks noGrp="1"/>
          </p:cNvSpPr>
          <p:nvPr>
            <p:ph type="ctrTitle"/>
          </p:nvPr>
        </p:nvSpPr>
        <p:spPr>
          <a:xfrm>
            <a:off x="457747" y="2119840"/>
            <a:ext cx="8248578" cy="613908"/>
          </a:xfrm>
        </p:spPr>
        <p:txBody>
          <a:bodyPr>
            <a:noAutofit/>
          </a:bodyPr>
          <a:lstStyle>
            <a:lvl1pPr>
              <a:defRPr sz="3600" b="0" i="0" baseline="0">
                <a:solidFill>
                  <a:srgbClr val="0095DC"/>
                </a:solidFill>
                <a:latin typeface="AIG Futura Medium"/>
                <a:cs typeface="AIG Futura Medium"/>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457747" y="3276131"/>
            <a:ext cx="8248578" cy="1501488"/>
          </a:xfrm>
        </p:spPr>
        <p:txBody>
          <a:bodyPr>
            <a:normAutofit/>
          </a:bodyPr>
          <a:lstStyle>
            <a:lvl1pPr marL="0" marR="0" indent="0" algn="l" defTabSz="457200" rtl="0" eaLnBrk="1" fontAlgn="auto" latinLnBrk="0" hangingPunct="1">
              <a:lnSpc>
                <a:spcPct val="100000"/>
              </a:lnSpc>
              <a:spcBef>
                <a:spcPts val="0"/>
              </a:spcBef>
              <a:spcAft>
                <a:spcPts val="600"/>
              </a:spcAft>
              <a:buClrTx/>
              <a:buSzTx/>
              <a:buFont typeface="Arial"/>
              <a:buNone/>
              <a:tabLst/>
              <a:defRPr sz="1400" b="0" i="0" baseline="0">
                <a:solidFill>
                  <a:srgbClr val="0095DC"/>
                </a:solidFill>
                <a:latin typeface="AIG Futura Book"/>
                <a:cs typeface="AIG Futura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ext Placeholder 3"/>
          <p:cNvSpPr>
            <a:spLocks noGrp="1"/>
          </p:cNvSpPr>
          <p:nvPr>
            <p:ph type="body" sz="quarter" idx="10"/>
          </p:nvPr>
        </p:nvSpPr>
        <p:spPr>
          <a:xfrm>
            <a:off x="457200" y="2841625"/>
            <a:ext cx="8248650" cy="303213"/>
          </a:xfrm>
        </p:spPr>
        <p:txBody>
          <a:bodyPr>
            <a:normAutofit/>
          </a:bodyPr>
          <a:lstStyle>
            <a:lvl1pPr>
              <a:defRPr sz="1800">
                <a:solidFill>
                  <a:srgbClr val="0095DC"/>
                </a:solidFill>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layout with image">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4086F8A4-5112-4744-BCAB-EA65AD8943AB}" type="slidenum">
              <a:rPr lang="en-US" sz="800"/>
              <a:pPr algn="r">
                <a:defRPr/>
              </a:pPr>
              <a:t>‹#›</a:t>
            </a:fld>
            <a:endParaRPr lang="en-US" sz="800"/>
          </a:p>
        </p:txBody>
      </p:sp>
      <p:sp>
        <p:nvSpPr>
          <p:cNvPr id="8" name="TextBox 7"/>
          <p:cNvSpPr txBox="1"/>
          <p:nvPr userDrawn="1"/>
        </p:nvSpPr>
        <p:spPr>
          <a:xfrm>
            <a:off x="2478088" y="6611938"/>
            <a:ext cx="4273550" cy="246062"/>
          </a:xfrm>
          <a:prstGeom prst="rect">
            <a:avLst/>
          </a:prstGeom>
          <a:noFill/>
        </p:spPr>
        <p:txBody>
          <a:bodyPr>
            <a:spAutoFit/>
          </a:bodyPr>
          <a:lstStyle/>
          <a:p>
            <a:pPr>
              <a:defRPr/>
            </a:pPr>
            <a:r>
              <a:rPr lang="en-US" sz="1000" dirty="0">
                <a:solidFill>
                  <a:schemeClr val="tx2">
                    <a:lumMod val="65000"/>
                    <a:lumOff val="35000"/>
                  </a:schemeClr>
                </a:solidFill>
                <a:latin typeface="AIG Futura Medium"/>
              </a:rPr>
              <a:t>Optional disclaimer area – i.e. FOR INTERNAL PURPOSES ONLY</a:t>
            </a:r>
          </a:p>
        </p:txBody>
      </p:sp>
      <p:pic>
        <p:nvPicPr>
          <p:cNvPr id="10" name="Picture 5" descr="AIG_PRI_pms2995.jpg"/>
          <p:cNvPicPr>
            <a:picLocks noChangeAspect="1"/>
          </p:cNvPicPr>
          <p:nvPr userDrawn="1"/>
        </p:nvPicPr>
        <p:blipFill>
          <a:blip r:embed="rId2"/>
          <a:srcRect/>
          <a:stretch>
            <a:fillRect/>
          </a:stretch>
        </p:blipFill>
        <p:spPr bwMode="auto">
          <a:xfrm>
            <a:off x="457200" y="6246813"/>
            <a:ext cx="674688" cy="365125"/>
          </a:xfrm>
          <a:prstGeom prst="rect">
            <a:avLst/>
          </a:prstGeom>
          <a:noFill/>
          <a:ln w="9525">
            <a:noFill/>
            <a:miter lim="800000"/>
            <a:headEnd/>
            <a:tailEnd/>
          </a:ln>
        </p:spPr>
      </p:pic>
      <p:sp>
        <p:nvSpPr>
          <p:cNvPr id="3" name="Title 1"/>
          <p:cNvSpPr>
            <a:spLocks noGrp="1"/>
          </p:cNvSpPr>
          <p:nvPr>
            <p:ph type="title"/>
          </p:nvPr>
        </p:nvSpPr>
        <p:spPr>
          <a:xfrm>
            <a:off x="457200" y="274638"/>
            <a:ext cx="8229600" cy="1143000"/>
          </a:xfrm>
        </p:spPr>
        <p:txBody>
          <a:bodyPr/>
          <a:lstStyle>
            <a:lvl1pPr>
              <a:defRPr b="0" i="0">
                <a:latin typeface="AIG Futura Medium"/>
                <a:cs typeface="AIG Futura Medium"/>
              </a:defRPr>
            </a:lvl1pPr>
          </a:lstStyle>
          <a:p>
            <a:r>
              <a:rPr lang="en-US" smtClean="0"/>
              <a:t>Click to edit Master title style</a:t>
            </a:r>
            <a:endParaRPr lang="en-US" dirty="0"/>
          </a:p>
        </p:txBody>
      </p:sp>
      <p:sp>
        <p:nvSpPr>
          <p:cNvPr id="4" name="Content Placeholder 2"/>
          <p:cNvSpPr>
            <a:spLocks noGrp="1"/>
          </p:cNvSpPr>
          <p:nvPr>
            <p:ph sz="half" idx="1"/>
          </p:nvPr>
        </p:nvSpPr>
        <p:spPr>
          <a:xfrm>
            <a:off x="457200" y="3676952"/>
            <a:ext cx="2616200" cy="2449211"/>
          </a:xfrm>
        </p:spPr>
        <p:txBody>
          <a:bodyPr/>
          <a:lstStyle>
            <a:lvl1pPr>
              <a:defRPr sz="1800" b="0" i="0">
                <a:latin typeface="AIG Futura Book"/>
                <a:cs typeface="AIG Futura Book"/>
              </a:defRPr>
            </a:lvl1pPr>
            <a:lvl2pPr>
              <a:defRPr sz="1500">
                <a:latin typeface="AIG Futura Book"/>
                <a:cs typeface="AIG Futura Book"/>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Content Placeholder 2"/>
          <p:cNvSpPr>
            <a:spLocks noGrp="1"/>
          </p:cNvSpPr>
          <p:nvPr>
            <p:ph sz="half" idx="12"/>
          </p:nvPr>
        </p:nvSpPr>
        <p:spPr>
          <a:xfrm>
            <a:off x="3268133" y="3676952"/>
            <a:ext cx="2616200" cy="2449211"/>
          </a:xfrm>
        </p:spPr>
        <p:txBody>
          <a:bodyPr/>
          <a:lstStyle>
            <a:lvl1pPr>
              <a:defRPr sz="1800">
                <a:latin typeface="AIG Futura Book"/>
                <a:cs typeface="AIG Futura Book"/>
              </a:defRPr>
            </a:lvl1pPr>
            <a:lvl2pPr>
              <a:defRPr sz="1500">
                <a:latin typeface="AIG Futura Book"/>
                <a:cs typeface="AIG Futura Book"/>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6" name="Content Placeholder 2"/>
          <p:cNvSpPr>
            <a:spLocks noGrp="1"/>
          </p:cNvSpPr>
          <p:nvPr>
            <p:ph sz="half" idx="13"/>
          </p:nvPr>
        </p:nvSpPr>
        <p:spPr>
          <a:xfrm>
            <a:off x="6070600" y="3676952"/>
            <a:ext cx="2616200" cy="2449211"/>
          </a:xfrm>
        </p:spPr>
        <p:txBody>
          <a:bodyPr/>
          <a:lstStyle>
            <a:lvl1pPr>
              <a:defRPr sz="1800">
                <a:latin typeface="AIG Futura Book"/>
                <a:cs typeface="AIG Futura Book"/>
              </a:defRPr>
            </a:lvl1pPr>
            <a:lvl2pPr>
              <a:defRPr sz="1500">
                <a:latin typeface="AIG Futura Book"/>
                <a:cs typeface="AIG Futura Book"/>
              </a:defRPr>
            </a:lvl2pPr>
            <a:lvl3pPr>
              <a:defRPr sz="1500"/>
            </a:lvl3pPr>
            <a:lvl4pPr>
              <a:defRPr sz="15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9" name="Picture Placeholder 8"/>
          <p:cNvSpPr>
            <a:spLocks noGrp="1"/>
          </p:cNvSpPr>
          <p:nvPr>
            <p:ph type="pic" sz="quarter" idx="14"/>
          </p:nvPr>
        </p:nvSpPr>
        <p:spPr>
          <a:xfrm>
            <a:off x="457199" y="1417638"/>
            <a:ext cx="8229601" cy="1884362"/>
          </a:xfrm>
        </p:spPr>
        <p:txBody>
          <a:bodyPr rtlCol="0">
            <a:normAutofit/>
          </a:bodyPr>
          <a:lstStyle/>
          <a:p>
            <a:pPr lvl="0"/>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hart layou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6240E0B6-EB9D-481F-91BC-B081E6F678D7}" type="slidenum">
              <a:rPr lang="en-US" sz="800"/>
              <a:pPr algn="r">
                <a:defRPr/>
              </a:pPr>
              <a:t>‹#›</a:t>
            </a:fld>
            <a:endParaRPr lang="en-US" sz="800"/>
          </a:p>
        </p:txBody>
      </p:sp>
      <p:sp>
        <p:nvSpPr>
          <p:cNvPr id="6" name="TextBox 5"/>
          <p:cNvSpPr txBox="1"/>
          <p:nvPr userDrawn="1"/>
        </p:nvSpPr>
        <p:spPr>
          <a:xfrm>
            <a:off x="2478088" y="6611938"/>
            <a:ext cx="4273550" cy="246062"/>
          </a:xfrm>
          <a:prstGeom prst="rect">
            <a:avLst/>
          </a:prstGeom>
          <a:noFill/>
        </p:spPr>
        <p:txBody>
          <a:bodyPr>
            <a:spAutoFit/>
          </a:bodyPr>
          <a:lstStyle/>
          <a:p>
            <a:pPr>
              <a:defRPr/>
            </a:pPr>
            <a:r>
              <a:rPr lang="en-US" sz="1000" dirty="0">
                <a:solidFill>
                  <a:schemeClr val="tx2">
                    <a:lumMod val="65000"/>
                    <a:lumOff val="35000"/>
                  </a:schemeClr>
                </a:solidFill>
                <a:latin typeface="AIG Futura Medium"/>
              </a:rPr>
              <a:t>Optional disclaimer area – i.e. FOR INTERNAL PURPOSES ONLY</a:t>
            </a:r>
          </a:p>
        </p:txBody>
      </p:sp>
      <p:pic>
        <p:nvPicPr>
          <p:cNvPr id="7" name="Picture 5" descr="AIG_PRI_pms2995.jpg"/>
          <p:cNvPicPr>
            <a:picLocks noChangeAspect="1"/>
          </p:cNvPicPr>
          <p:nvPr userDrawn="1"/>
        </p:nvPicPr>
        <p:blipFill>
          <a:blip r:embed="rId2"/>
          <a:srcRect/>
          <a:stretch>
            <a:fillRect/>
          </a:stretch>
        </p:blipFill>
        <p:spPr bwMode="auto">
          <a:xfrm>
            <a:off x="457200" y="6246813"/>
            <a:ext cx="674688" cy="365125"/>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ormAutofit/>
          </a:bodyPr>
          <a:lstStyle>
            <a:lvl1pPr algn="l">
              <a:defRPr sz="3000" b="0" i="0" baseline="0">
                <a:latin typeface="AIG Futura Medium"/>
                <a:cs typeface="AIG Futura Medium"/>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800" b="0" i="0">
                <a:latin typeface="AIG Futura Book"/>
                <a:cs typeface="AIG Futura Book"/>
              </a:defRPr>
            </a:lvl1pPr>
            <a:lvl2pPr>
              <a:defRPr sz="1500">
                <a:latin typeface="AIG Futura Book"/>
                <a:cs typeface="AIG Futura Book"/>
              </a:defRPr>
            </a:lvl2pPr>
            <a:lvl3pPr>
              <a:defRPr sz="1500"/>
            </a:lvl3pPr>
            <a:lvl4pPr>
              <a:defRPr sz="1500"/>
            </a:lvl4pPr>
            <a:lvl5pPr>
              <a:defRPr sz="15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1800" b="0" i="0">
                <a:latin typeface="AIG Futura Book"/>
                <a:cs typeface="AIG Futura Book"/>
              </a:defRPr>
            </a:lvl1pPr>
            <a:lvl2pPr marL="457200" indent="0">
              <a:buNone/>
              <a:defRPr sz="1500" b="0" i="0">
                <a:latin typeface="AIG Futura Book"/>
                <a:cs typeface="AIG Futura Book"/>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3BF5608B-2666-4BD6-9EF0-2013A1B3E15F}" type="slidenum">
              <a:rPr lang="en-US" sz="800"/>
              <a:pPr algn="r">
                <a:defRPr/>
              </a:pPr>
              <a:t>‹#›</a:t>
            </a:fld>
            <a:endParaRPr lang="en-US" sz="800"/>
          </a:p>
        </p:txBody>
      </p:sp>
      <p:sp>
        <p:nvSpPr>
          <p:cNvPr id="5" name="TextBox 4"/>
          <p:cNvSpPr txBox="1"/>
          <p:nvPr userDrawn="1"/>
        </p:nvSpPr>
        <p:spPr>
          <a:xfrm>
            <a:off x="2478088" y="6611938"/>
            <a:ext cx="4273550" cy="246062"/>
          </a:xfrm>
          <a:prstGeom prst="rect">
            <a:avLst/>
          </a:prstGeom>
          <a:noFill/>
        </p:spPr>
        <p:txBody>
          <a:bodyPr>
            <a:spAutoFit/>
          </a:bodyPr>
          <a:lstStyle/>
          <a:p>
            <a:pPr>
              <a:defRPr/>
            </a:pPr>
            <a:r>
              <a:rPr lang="en-US" sz="1000" dirty="0">
                <a:solidFill>
                  <a:schemeClr val="tx2">
                    <a:lumMod val="65000"/>
                    <a:lumOff val="35000"/>
                  </a:schemeClr>
                </a:solidFill>
                <a:latin typeface="AIG Futura Medium"/>
              </a:rPr>
              <a:t>Optional disclaimer area – i.e. FOR INTERNAL PURPOSES ONLY</a:t>
            </a:r>
          </a:p>
        </p:txBody>
      </p:sp>
      <p:pic>
        <p:nvPicPr>
          <p:cNvPr id="6" name="Picture 5" descr="AIG_PRI_pms2995.jpg"/>
          <p:cNvPicPr>
            <a:picLocks noChangeAspect="1"/>
          </p:cNvPicPr>
          <p:nvPr userDrawn="1"/>
        </p:nvPicPr>
        <p:blipFill>
          <a:blip r:embed="rId2"/>
          <a:srcRect/>
          <a:stretch>
            <a:fillRect/>
          </a:stretch>
        </p:blipFill>
        <p:spPr bwMode="auto">
          <a:xfrm>
            <a:off x="457200" y="6246813"/>
            <a:ext cx="674688" cy="365125"/>
          </a:xfrm>
          <a:prstGeom prst="rect">
            <a:avLst/>
          </a:prstGeom>
          <a:noFill/>
          <a:ln w="9525">
            <a:noFill/>
            <a:miter lim="800000"/>
            <a:headEnd/>
            <a:tailEnd/>
          </a:ln>
        </p:spPr>
      </p:pic>
      <p:sp>
        <p:nvSpPr>
          <p:cNvPr id="10" name="Table Placeholder 9"/>
          <p:cNvSpPr>
            <a:spLocks noGrp="1"/>
          </p:cNvSpPr>
          <p:nvPr>
            <p:ph type="tbl" sz="quarter" idx="15"/>
          </p:nvPr>
        </p:nvSpPr>
        <p:spPr>
          <a:xfrm>
            <a:off x="465516" y="1417638"/>
            <a:ext cx="8221284" cy="4708525"/>
          </a:xfrm>
        </p:spPr>
        <p:txBody>
          <a:bodyPr rtlCol="0">
            <a:normAutofit/>
          </a:bodyPr>
          <a:lstStyle/>
          <a:p>
            <a:pPr lvl="0"/>
            <a:endParaRPr lang="en-US" noProof="0" dirty="0"/>
          </a:p>
        </p:txBody>
      </p:sp>
      <p:sp>
        <p:nvSpPr>
          <p:cNvPr id="3" name="Title 1"/>
          <p:cNvSpPr>
            <a:spLocks noGrp="1"/>
          </p:cNvSpPr>
          <p:nvPr>
            <p:ph type="title"/>
          </p:nvPr>
        </p:nvSpPr>
        <p:spPr>
          <a:xfrm>
            <a:off x="457200" y="274638"/>
            <a:ext cx="8229600" cy="1143000"/>
          </a:xfrm>
        </p:spPr>
        <p:txBody>
          <a:bodyPr/>
          <a:lstStyle>
            <a:lvl1pPr>
              <a:defRPr b="0" i="0">
                <a:latin typeface="AIG Futura Medium"/>
                <a:cs typeface="AIG Futura Medium"/>
              </a:defRPr>
            </a:lvl1pPr>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hart and text layout">
    <p:spTree>
      <p:nvGrpSpPr>
        <p:cNvPr id="1" name=""/>
        <p:cNvGrpSpPr/>
        <p:nvPr/>
      </p:nvGrpSpPr>
      <p:grpSpPr>
        <a:xfrm>
          <a:off x="0" y="0"/>
          <a:ext cx="0" cy="0"/>
          <a:chOff x="0" y="0"/>
          <a:chExt cx="0" cy="0"/>
        </a:xfrm>
      </p:grpSpPr>
      <p:sp>
        <p:nvSpPr>
          <p:cNvPr id="8" name="TextBox 7"/>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711D6FB8-53CB-46AE-BAB6-D5DC2E125485}" type="slidenum">
              <a:rPr lang="en-US" sz="800"/>
              <a:pPr algn="r">
                <a:defRPr/>
              </a:pPr>
              <a:t>‹#›</a:t>
            </a:fld>
            <a:endParaRPr lang="en-US" sz="800"/>
          </a:p>
        </p:txBody>
      </p:sp>
      <p:sp>
        <p:nvSpPr>
          <p:cNvPr id="9" name="TextBox 8"/>
          <p:cNvSpPr txBox="1"/>
          <p:nvPr userDrawn="1"/>
        </p:nvSpPr>
        <p:spPr>
          <a:xfrm>
            <a:off x="2478088" y="6611938"/>
            <a:ext cx="4273550" cy="246062"/>
          </a:xfrm>
          <a:prstGeom prst="rect">
            <a:avLst/>
          </a:prstGeom>
          <a:noFill/>
        </p:spPr>
        <p:txBody>
          <a:bodyPr>
            <a:spAutoFit/>
          </a:bodyPr>
          <a:lstStyle/>
          <a:p>
            <a:pPr>
              <a:defRPr/>
            </a:pPr>
            <a:r>
              <a:rPr lang="en-US" sz="1000" dirty="0">
                <a:solidFill>
                  <a:schemeClr val="tx2">
                    <a:lumMod val="65000"/>
                    <a:lumOff val="35000"/>
                  </a:schemeClr>
                </a:solidFill>
                <a:latin typeface="AIG Futura Medium"/>
              </a:rPr>
              <a:t>Optional disclaimer area – i.e. FOR INTERNAL PURPOSES ONLY</a:t>
            </a:r>
          </a:p>
        </p:txBody>
      </p:sp>
      <p:pic>
        <p:nvPicPr>
          <p:cNvPr id="12" name="Picture 5" descr="AIG_PRI_pms2995.jpg"/>
          <p:cNvPicPr>
            <a:picLocks noChangeAspect="1"/>
          </p:cNvPicPr>
          <p:nvPr userDrawn="1"/>
        </p:nvPicPr>
        <p:blipFill>
          <a:blip r:embed="rId2"/>
          <a:srcRect/>
          <a:stretch>
            <a:fillRect/>
          </a:stretch>
        </p:blipFill>
        <p:spPr bwMode="auto">
          <a:xfrm>
            <a:off x="457200" y="6246813"/>
            <a:ext cx="674688" cy="365125"/>
          </a:xfrm>
          <a:prstGeom prst="rect">
            <a:avLst/>
          </a:prstGeom>
          <a:noFill/>
          <a:ln w="9525">
            <a:noFill/>
            <a:miter lim="800000"/>
            <a:headEnd/>
            <a:tailEnd/>
          </a:ln>
        </p:spPr>
      </p:pic>
      <p:sp>
        <p:nvSpPr>
          <p:cNvPr id="2" name="Title 1"/>
          <p:cNvSpPr>
            <a:spLocks noGrp="1"/>
          </p:cNvSpPr>
          <p:nvPr>
            <p:ph type="title"/>
          </p:nvPr>
        </p:nvSpPr>
        <p:spPr>
          <a:xfrm>
            <a:off x="457200" y="273050"/>
            <a:ext cx="8236860" cy="1162050"/>
          </a:xfrm>
        </p:spPr>
        <p:txBody>
          <a:bodyPr>
            <a:normAutofit/>
          </a:bodyPr>
          <a:lstStyle>
            <a:lvl1pPr algn="l">
              <a:defRPr sz="3000" b="0" i="0">
                <a:latin typeface="AIG Futura Medium"/>
                <a:cs typeface="AIG Futura Medium"/>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35101"/>
            <a:ext cx="5119010" cy="2341630"/>
          </a:xfrm>
        </p:spPr>
        <p:txBody>
          <a:bodyPr/>
          <a:lstStyle>
            <a:lvl1pPr>
              <a:defRPr sz="1800" b="0" i="0">
                <a:latin typeface="AIG Futura Book"/>
                <a:cs typeface="AIG Futura Book"/>
              </a:defRPr>
            </a:lvl1pPr>
            <a:lvl2pPr>
              <a:defRPr sz="1500">
                <a:latin typeface="AIG Futura Book"/>
                <a:cs typeface="AIG Futura Book"/>
              </a:defRPr>
            </a:lvl2pPr>
            <a:lvl3pPr>
              <a:defRPr sz="1500"/>
            </a:lvl3pPr>
            <a:lvl4pPr>
              <a:defRPr sz="1500"/>
            </a:lvl4pPr>
            <a:lvl5pPr>
              <a:defRPr sz="15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7" name="Content Placeholder 2"/>
          <p:cNvSpPr>
            <a:spLocks noGrp="1"/>
          </p:cNvSpPr>
          <p:nvPr>
            <p:ph idx="10"/>
          </p:nvPr>
        </p:nvSpPr>
        <p:spPr>
          <a:xfrm>
            <a:off x="464460" y="3776731"/>
            <a:ext cx="5111750" cy="2341629"/>
          </a:xfrm>
        </p:spPr>
        <p:txBody>
          <a:bodyPr/>
          <a:lstStyle>
            <a:lvl1pPr>
              <a:defRPr sz="1800" b="0" i="0">
                <a:latin typeface="AIG Futura Book"/>
                <a:cs typeface="AIG Futura Book"/>
              </a:defRPr>
            </a:lvl1pPr>
            <a:lvl2pPr>
              <a:defRPr sz="1500">
                <a:latin typeface="AIG Futura Book"/>
                <a:cs typeface="AIG Futura Book"/>
              </a:defRPr>
            </a:lvl2pPr>
            <a:lvl3pPr>
              <a:defRPr sz="1500"/>
            </a:lvl3pPr>
            <a:lvl4pPr>
              <a:defRPr sz="1500"/>
            </a:lvl4pPr>
            <a:lvl5pPr>
              <a:defRPr sz="15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10" name="Text Placeholder 3"/>
          <p:cNvSpPr>
            <a:spLocks noGrp="1"/>
          </p:cNvSpPr>
          <p:nvPr>
            <p:ph type="body" sz="half" idx="11"/>
          </p:nvPr>
        </p:nvSpPr>
        <p:spPr>
          <a:xfrm>
            <a:off x="5685747" y="1438126"/>
            <a:ext cx="3008313" cy="2338606"/>
          </a:xfrm>
        </p:spPr>
        <p:txBody>
          <a:bodyPr>
            <a:normAutofit/>
          </a:bodyPr>
          <a:lstStyle>
            <a:lvl1pPr marL="0" indent="0">
              <a:buNone/>
              <a:defRPr sz="1800" b="0" i="0">
                <a:latin typeface="AIG Futura Book"/>
                <a:cs typeface="AIG Futura Book"/>
              </a:defRPr>
            </a:lvl1pPr>
            <a:lvl2pPr marL="457200" indent="0">
              <a:buNone/>
              <a:defRPr sz="1500" b="0" i="0">
                <a:latin typeface="AIG Futura Book"/>
                <a:cs typeface="AIG Futura Book"/>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11" name="Text Placeholder 3"/>
          <p:cNvSpPr>
            <a:spLocks noGrp="1"/>
          </p:cNvSpPr>
          <p:nvPr>
            <p:ph type="body" sz="half" idx="12"/>
          </p:nvPr>
        </p:nvSpPr>
        <p:spPr>
          <a:xfrm>
            <a:off x="5685747" y="3779754"/>
            <a:ext cx="3008313" cy="2338606"/>
          </a:xfrm>
        </p:spPr>
        <p:txBody>
          <a:bodyPr>
            <a:normAutofit/>
          </a:bodyPr>
          <a:lstStyle>
            <a:lvl1pPr marL="0" indent="0">
              <a:buNone/>
              <a:defRPr sz="1800" b="0" i="0">
                <a:latin typeface="AIG Futura Book"/>
                <a:cs typeface="AIG Futura Book"/>
              </a:defRPr>
            </a:lvl1pPr>
            <a:lvl2pPr marL="457200" indent="0">
              <a:buNone/>
              <a:defRPr sz="1500" b="0" i="0">
                <a:latin typeface="AIG Futura Book"/>
                <a:cs typeface="AIG Futura Book"/>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ewfinder - White layou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C447DB97-026C-42AE-91E2-80B693410E30}" type="slidenum">
              <a:rPr lang="en-US" sz="800"/>
              <a:pPr algn="r">
                <a:defRPr/>
              </a:pPr>
              <a:t>‹#›</a:t>
            </a:fld>
            <a:endParaRPr lang="en-US" sz="800"/>
          </a:p>
        </p:txBody>
      </p:sp>
      <p:grpSp>
        <p:nvGrpSpPr>
          <p:cNvPr id="4" name="Group 2"/>
          <p:cNvGrpSpPr>
            <a:grpSpLocks/>
          </p:cNvGrpSpPr>
          <p:nvPr userDrawn="1"/>
        </p:nvGrpSpPr>
        <p:grpSpPr bwMode="auto">
          <a:xfrm>
            <a:off x="1439863" y="1417638"/>
            <a:ext cx="769937" cy="769937"/>
            <a:chOff x="1440543" y="1418168"/>
            <a:chExt cx="769056" cy="769056"/>
          </a:xfrm>
        </p:grpSpPr>
        <p:sp>
          <p:nvSpPr>
            <p:cNvPr id="5" name="Rectangle 4"/>
            <p:cNvSpPr/>
            <p:nvPr userDrawn="1"/>
          </p:nvSpPr>
          <p:spPr>
            <a:xfrm rot="5400000">
              <a:off x="1701388" y="1157323"/>
              <a:ext cx="247367"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1440543" y="1418168"/>
              <a:ext cx="247367"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 name="Group 1"/>
          <p:cNvGrpSpPr>
            <a:grpSpLocks/>
          </p:cNvGrpSpPr>
          <p:nvPr userDrawn="1"/>
        </p:nvGrpSpPr>
        <p:grpSpPr bwMode="auto">
          <a:xfrm flipH="1">
            <a:off x="1427163" y="4027488"/>
            <a:ext cx="768350" cy="768350"/>
            <a:chOff x="1179486" y="2526678"/>
            <a:chExt cx="769056" cy="769056"/>
          </a:xfrm>
        </p:grpSpPr>
        <p:sp>
          <p:nvSpPr>
            <p:cNvPr id="9" name="Rectangle 8"/>
            <p:cNvSpPr/>
            <p:nvPr userDrawn="1"/>
          </p:nvSpPr>
          <p:spPr>
            <a:xfrm rot="10800000">
              <a:off x="1702254" y="2526678"/>
              <a:ext cx="246288"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userDrawn="1"/>
          </p:nvSpPr>
          <p:spPr>
            <a:xfrm rot="5400000">
              <a:off x="1440870" y="2788062"/>
              <a:ext cx="246289"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 name="Group 12"/>
          <p:cNvGrpSpPr>
            <a:grpSpLocks/>
          </p:cNvGrpSpPr>
          <p:nvPr userDrawn="1"/>
        </p:nvGrpSpPr>
        <p:grpSpPr bwMode="auto">
          <a:xfrm flipH="1">
            <a:off x="6894513" y="1417638"/>
            <a:ext cx="768350" cy="769937"/>
            <a:chOff x="1440543" y="1418168"/>
            <a:chExt cx="769056" cy="769056"/>
          </a:xfrm>
        </p:grpSpPr>
        <p:sp>
          <p:nvSpPr>
            <p:cNvPr id="12" name="Rectangle 11"/>
            <p:cNvSpPr/>
            <p:nvPr userDrawn="1"/>
          </p:nvSpPr>
          <p:spPr>
            <a:xfrm rot="5400000">
              <a:off x="1701388" y="1157323"/>
              <a:ext cx="247367"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userDrawn="1"/>
          </p:nvSpPr>
          <p:spPr>
            <a:xfrm>
              <a:off x="1440543" y="1418168"/>
              <a:ext cx="246289"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4" name="Group 15"/>
          <p:cNvGrpSpPr>
            <a:grpSpLocks/>
          </p:cNvGrpSpPr>
          <p:nvPr userDrawn="1"/>
        </p:nvGrpSpPr>
        <p:grpSpPr bwMode="auto">
          <a:xfrm>
            <a:off x="6880225" y="4027488"/>
            <a:ext cx="768350" cy="768350"/>
            <a:chOff x="1179486" y="2526678"/>
            <a:chExt cx="769056" cy="769056"/>
          </a:xfrm>
        </p:grpSpPr>
        <p:sp>
          <p:nvSpPr>
            <p:cNvPr id="15" name="Rectangle 14"/>
            <p:cNvSpPr/>
            <p:nvPr userDrawn="1"/>
          </p:nvSpPr>
          <p:spPr>
            <a:xfrm rot="10800000">
              <a:off x="1702254" y="2526678"/>
              <a:ext cx="246288"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userDrawn="1"/>
          </p:nvSpPr>
          <p:spPr>
            <a:xfrm rot="5400000">
              <a:off x="1440869" y="2788062"/>
              <a:ext cx="246289"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 name="TextBox 16"/>
          <p:cNvSpPr txBox="1"/>
          <p:nvPr userDrawn="1"/>
        </p:nvSpPr>
        <p:spPr>
          <a:xfrm>
            <a:off x="2478088" y="6611938"/>
            <a:ext cx="4273550" cy="246062"/>
          </a:xfrm>
          <a:prstGeom prst="rect">
            <a:avLst/>
          </a:prstGeom>
          <a:noFill/>
        </p:spPr>
        <p:txBody>
          <a:bodyPr>
            <a:spAutoFit/>
          </a:bodyPr>
          <a:lstStyle/>
          <a:p>
            <a:pPr>
              <a:defRPr/>
            </a:pPr>
            <a:r>
              <a:rPr lang="en-US" sz="1000" dirty="0">
                <a:solidFill>
                  <a:schemeClr val="tx2">
                    <a:lumMod val="65000"/>
                    <a:lumOff val="35000"/>
                  </a:schemeClr>
                </a:solidFill>
                <a:latin typeface="AIG Futura Medium"/>
              </a:rPr>
              <a:t>Optional disclaimer area – i.e. FOR INTERNAL PURPOSES ONLY</a:t>
            </a:r>
          </a:p>
        </p:txBody>
      </p:sp>
      <p:pic>
        <p:nvPicPr>
          <p:cNvPr id="18" name="Picture 5" descr="AIG_PRI_pms2995.jpg"/>
          <p:cNvPicPr>
            <a:picLocks noChangeAspect="1"/>
          </p:cNvPicPr>
          <p:nvPr userDrawn="1"/>
        </p:nvPicPr>
        <p:blipFill>
          <a:blip r:embed="rId2"/>
          <a:srcRect/>
          <a:stretch>
            <a:fillRect/>
          </a:stretch>
        </p:blipFill>
        <p:spPr bwMode="auto">
          <a:xfrm>
            <a:off x="457200" y="6246813"/>
            <a:ext cx="674688" cy="365125"/>
          </a:xfrm>
          <a:prstGeom prst="rect">
            <a:avLst/>
          </a:prstGeom>
          <a:noFill/>
          <a:ln w="9525">
            <a:noFill/>
            <a:miter lim="800000"/>
            <a:headEnd/>
            <a:tailEnd/>
          </a:ln>
        </p:spPr>
      </p:pic>
      <p:sp>
        <p:nvSpPr>
          <p:cNvPr id="8" name="Content Placeholder 2"/>
          <p:cNvSpPr>
            <a:spLocks noGrp="1"/>
          </p:cNvSpPr>
          <p:nvPr>
            <p:ph sz="half" idx="1"/>
          </p:nvPr>
        </p:nvSpPr>
        <p:spPr>
          <a:xfrm>
            <a:off x="2150533" y="2122273"/>
            <a:ext cx="4743752" cy="1956625"/>
          </a:xfrm>
        </p:spPr>
        <p:txBody>
          <a:bodyPr/>
          <a:lstStyle>
            <a:lvl1pPr marL="0" indent="0">
              <a:defRPr sz="1800" b="0" i="0">
                <a:latin typeface="AIG Futura Book"/>
                <a:cs typeface="AIG Futura Book"/>
              </a:defRPr>
            </a:lvl1pPr>
            <a:lvl2pPr>
              <a:defRPr sz="1500">
                <a:latin typeface="AIG Futura Book"/>
                <a:cs typeface="AIG Futura Book"/>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ewfinder - Blue layou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337C3215-E591-4C0B-8574-481339BE2AAA}" type="slidenum">
              <a:rPr lang="en-US" sz="800">
                <a:solidFill>
                  <a:schemeClr val="bg1"/>
                </a:solidFill>
              </a:rPr>
              <a:pPr algn="r">
                <a:defRPr/>
              </a:pPr>
              <a:t>‹#›</a:t>
            </a:fld>
            <a:endParaRPr lang="en-US" sz="800">
              <a:solidFill>
                <a:schemeClr val="bg1"/>
              </a:solidFill>
            </a:endParaRPr>
          </a:p>
        </p:txBody>
      </p:sp>
      <p:grpSp>
        <p:nvGrpSpPr>
          <p:cNvPr id="4" name="Group 8"/>
          <p:cNvGrpSpPr>
            <a:grpSpLocks/>
          </p:cNvGrpSpPr>
          <p:nvPr userDrawn="1"/>
        </p:nvGrpSpPr>
        <p:grpSpPr bwMode="auto">
          <a:xfrm flipH="1">
            <a:off x="6894513" y="1417638"/>
            <a:ext cx="768350" cy="769937"/>
            <a:chOff x="3908775" y="1425224"/>
            <a:chExt cx="769056" cy="769056"/>
          </a:xfrm>
          <a:solidFill>
            <a:srgbClr val="0099D1"/>
          </a:solidFill>
        </p:grpSpPr>
        <p:sp>
          <p:nvSpPr>
            <p:cNvPr id="5" name="Rectangle 4"/>
            <p:cNvSpPr/>
            <p:nvPr/>
          </p:nvSpPr>
          <p:spPr>
            <a:xfrm rot="5400000">
              <a:off x="4169620" y="1164379"/>
              <a:ext cx="247367" cy="76905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3908775" y="1425224"/>
              <a:ext cx="246289" cy="76905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 name="Group 14"/>
          <p:cNvGrpSpPr>
            <a:grpSpLocks/>
          </p:cNvGrpSpPr>
          <p:nvPr userDrawn="1"/>
        </p:nvGrpSpPr>
        <p:grpSpPr bwMode="auto">
          <a:xfrm>
            <a:off x="1439863" y="1417638"/>
            <a:ext cx="769937" cy="769937"/>
            <a:chOff x="3908775" y="1425224"/>
            <a:chExt cx="769056" cy="769056"/>
          </a:xfrm>
          <a:solidFill>
            <a:srgbClr val="0099D1"/>
          </a:solidFill>
        </p:grpSpPr>
        <p:sp>
          <p:nvSpPr>
            <p:cNvPr id="9" name="Rectangle 8"/>
            <p:cNvSpPr/>
            <p:nvPr/>
          </p:nvSpPr>
          <p:spPr>
            <a:xfrm rot="5400000">
              <a:off x="4169620" y="1164379"/>
              <a:ext cx="247367" cy="76905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908775" y="1425224"/>
              <a:ext cx="247367" cy="76905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 name="TextBox 10"/>
          <p:cNvSpPr txBox="1"/>
          <p:nvPr userDrawn="1"/>
        </p:nvSpPr>
        <p:spPr>
          <a:xfrm>
            <a:off x="2478088" y="6611938"/>
            <a:ext cx="4273550" cy="246062"/>
          </a:xfrm>
          <a:prstGeom prst="rect">
            <a:avLst/>
          </a:prstGeom>
          <a:noFill/>
        </p:spPr>
        <p:txBody>
          <a:bodyPr>
            <a:spAutoFit/>
          </a:bodyPr>
          <a:lstStyle/>
          <a:p>
            <a:pPr>
              <a:defRPr/>
            </a:pPr>
            <a:r>
              <a:rPr lang="en-US" sz="1000" dirty="0">
                <a:solidFill>
                  <a:srgbClr val="0095DC"/>
                </a:solidFill>
                <a:latin typeface="AIG Futura Medium"/>
              </a:rPr>
              <a:t>Optional disclaimer area – i.e. FOR INTERNAL PURPOSES ONLY</a:t>
            </a:r>
          </a:p>
        </p:txBody>
      </p:sp>
      <p:pic>
        <p:nvPicPr>
          <p:cNvPr id="12" name="Picture 5" descr="AIG_PRI_pms2995.jpg"/>
          <p:cNvPicPr>
            <a:picLocks noChangeAspect="1"/>
          </p:cNvPicPr>
          <p:nvPr userDrawn="1"/>
        </p:nvPicPr>
        <p:blipFill>
          <a:blip r:embed="rId2"/>
          <a:srcRect/>
          <a:stretch>
            <a:fillRect/>
          </a:stretch>
        </p:blipFill>
        <p:spPr bwMode="auto">
          <a:xfrm>
            <a:off x="457200" y="6246813"/>
            <a:ext cx="674688" cy="365125"/>
          </a:xfrm>
          <a:prstGeom prst="rect">
            <a:avLst/>
          </a:prstGeom>
          <a:noFill/>
          <a:ln w="9525">
            <a:noFill/>
            <a:miter lim="800000"/>
            <a:headEnd/>
            <a:tailEnd/>
          </a:ln>
        </p:spPr>
      </p:pic>
      <p:grpSp>
        <p:nvGrpSpPr>
          <p:cNvPr id="13" name="Group 1"/>
          <p:cNvGrpSpPr>
            <a:grpSpLocks/>
          </p:cNvGrpSpPr>
          <p:nvPr userDrawn="1"/>
        </p:nvGrpSpPr>
        <p:grpSpPr bwMode="auto">
          <a:xfrm flipH="1">
            <a:off x="1427163" y="4027488"/>
            <a:ext cx="768350" cy="768350"/>
            <a:chOff x="1179486" y="2526678"/>
            <a:chExt cx="769056" cy="769056"/>
          </a:xfrm>
        </p:grpSpPr>
        <p:sp>
          <p:nvSpPr>
            <p:cNvPr id="14" name="Rectangle 13"/>
            <p:cNvSpPr/>
            <p:nvPr userDrawn="1"/>
          </p:nvSpPr>
          <p:spPr>
            <a:xfrm rot="10800000">
              <a:off x="1702254" y="2526678"/>
              <a:ext cx="246288"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userDrawn="1"/>
          </p:nvSpPr>
          <p:spPr>
            <a:xfrm rot="5400000">
              <a:off x="1440870" y="2788062"/>
              <a:ext cx="246289"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6" name="Group 15"/>
          <p:cNvGrpSpPr>
            <a:grpSpLocks/>
          </p:cNvGrpSpPr>
          <p:nvPr userDrawn="1"/>
        </p:nvGrpSpPr>
        <p:grpSpPr bwMode="auto">
          <a:xfrm>
            <a:off x="6880225" y="4027488"/>
            <a:ext cx="768350" cy="768350"/>
            <a:chOff x="1179486" y="2526678"/>
            <a:chExt cx="769056" cy="769056"/>
          </a:xfrm>
        </p:grpSpPr>
        <p:sp>
          <p:nvSpPr>
            <p:cNvPr id="17" name="Rectangle 16"/>
            <p:cNvSpPr/>
            <p:nvPr userDrawn="1"/>
          </p:nvSpPr>
          <p:spPr>
            <a:xfrm rot="10800000">
              <a:off x="1702254" y="2526678"/>
              <a:ext cx="246288"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userDrawn="1"/>
          </p:nvSpPr>
          <p:spPr>
            <a:xfrm rot="5400000">
              <a:off x="1440869" y="2788062"/>
              <a:ext cx="246289"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Content Placeholder 2"/>
          <p:cNvSpPr>
            <a:spLocks noGrp="1"/>
          </p:cNvSpPr>
          <p:nvPr>
            <p:ph sz="half" idx="1"/>
          </p:nvPr>
        </p:nvSpPr>
        <p:spPr>
          <a:xfrm>
            <a:off x="2150533" y="2122273"/>
            <a:ext cx="4743752" cy="1956625"/>
          </a:xfrm>
        </p:spPr>
        <p:txBody>
          <a:bodyPr/>
          <a:lstStyle>
            <a:lvl1pPr marL="0" indent="0">
              <a:defRPr sz="1800" b="0" i="0">
                <a:solidFill>
                  <a:schemeClr val="bg1"/>
                </a:solidFill>
                <a:latin typeface="AIG Futura Book"/>
                <a:cs typeface="AIG Futura Book"/>
              </a:defRPr>
            </a:lvl1pPr>
            <a:lvl2pPr>
              <a:defRPr sz="1500">
                <a:latin typeface="AIG Futura Book"/>
                <a:cs typeface="AIG Futura Book"/>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age">
    <p:spTree>
      <p:nvGrpSpPr>
        <p:cNvPr id="1" name=""/>
        <p:cNvGrpSpPr/>
        <p:nvPr/>
      </p:nvGrpSpPr>
      <p:grpSpPr>
        <a:xfrm>
          <a:off x="0" y="0"/>
          <a:ext cx="0" cy="0"/>
          <a:chOff x="0" y="0"/>
          <a:chExt cx="0" cy="0"/>
        </a:xfrm>
      </p:grpSpPr>
      <p:pic>
        <p:nvPicPr>
          <p:cNvPr id="2" name="Picture 5" descr="AIG_PRI_pms2995.jpg"/>
          <p:cNvPicPr>
            <a:picLocks noChangeAspect="1"/>
          </p:cNvPicPr>
          <p:nvPr userDrawn="1"/>
        </p:nvPicPr>
        <p:blipFill>
          <a:blip r:embed="rId2"/>
          <a:srcRect/>
          <a:stretch>
            <a:fillRect/>
          </a:stretch>
        </p:blipFill>
        <p:spPr bwMode="auto">
          <a:xfrm>
            <a:off x="3598863" y="2624138"/>
            <a:ext cx="2012950" cy="1085850"/>
          </a:xfrm>
          <a:prstGeom prst="rect">
            <a:avLst/>
          </a:prstGeom>
          <a:no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 Grey - Layout ">
    <p:bg>
      <p:bgPr>
        <a:solidFill>
          <a:schemeClr val="accent3"/>
        </a:solidFill>
        <a:effectLst/>
      </p:bgPr>
    </p:bg>
    <p:spTree>
      <p:nvGrpSpPr>
        <p:cNvPr id="1" name=""/>
        <p:cNvGrpSpPr/>
        <p:nvPr/>
      </p:nvGrpSpPr>
      <p:grpSpPr>
        <a:xfrm>
          <a:off x="0" y="0"/>
          <a:ext cx="0" cy="0"/>
          <a:chOff x="0" y="0"/>
          <a:chExt cx="0" cy="0"/>
        </a:xfrm>
      </p:grpSpPr>
      <p:pic>
        <p:nvPicPr>
          <p:cNvPr id="4" name="Picture 3" descr="logo_white_0-02.eps"/>
          <p:cNvPicPr>
            <a:picLocks noChangeAspect="1"/>
          </p:cNvPicPr>
          <p:nvPr userDrawn="1"/>
        </p:nvPicPr>
        <p:blipFill>
          <a:blip r:embed="rId2"/>
          <a:srcRect/>
          <a:stretch>
            <a:fillRect/>
          </a:stretch>
        </p:blipFill>
        <p:spPr bwMode="auto">
          <a:xfrm>
            <a:off x="446088" y="6230938"/>
            <a:ext cx="673100" cy="365125"/>
          </a:xfrm>
          <a:prstGeom prst="rect">
            <a:avLst/>
          </a:prstGeom>
          <a:noFill/>
          <a:ln w="9525">
            <a:noFill/>
            <a:miter lim="800000"/>
            <a:headEnd/>
            <a:tailEnd/>
          </a:ln>
        </p:spPr>
      </p:pic>
      <p:sp>
        <p:nvSpPr>
          <p:cNvPr id="5" name="TextBox 4"/>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0E32E009-1C83-4E41-ABA4-23DE6FBAF820}" type="slidenum">
              <a:rPr lang="en-US" sz="800">
                <a:solidFill>
                  <a:srgbClr val="FFFFFF"/>
                </a:solidFill>
              </a:rPr>
              <a:pPr algn="r">
                <a:defRPr/>
              </a:pPr>
              <a:t>‹#›</a:t>
            </a:fld>
            <a:endParaRPr lang="en-US" sz="800">
              <a:solidFill>
                <a:srgbClr val="FFFFFF"/>
              </a:solidFill>
            </a:endParaRPr>
          </a:p>
        </p:txBody>
      </p:sp>
      <p:sp>
        <p:nvSpPr>
          <p:cNvPr id="6" name="TextBox 5"/>
          <p:cNvSpPr txBox="1"/>
          <p:nvPr userDrawn="1"/>
        </p:nvSpPr>
        <p:spPr>
          <a:xfrm>
            <a:off x="2478088" y="6611938"/>
            <a:ext cx="4273550" cy="246062"/>
          </a:xfrm>
          <a:prstGeom prst="rect">
            <a:avLst/>
          </a:prstGeom>
          <a:noFill/>
        </p:spPr>
        <p:txBody>
          <a:bodyPr>
            <a:spAutoFit/>
          </a:bodyPr>
          <a:lstStyle/>
          <a:p>
            <a:pPr>
              <a:defRPr/>
            </a:pPr>
            <a:r>
              <a:rPr lang="en-US" sz="1000" dirty="0">
                <a:solidFill>
                  <a:schemeClr val="bg1"/>
                </a:solidFill>
                <a:latin typeface="AIG Futura Medium"/>
              </a:rPr>
              <a:t>Optional disclaimer  area – i.e. FOR INTERNAL PURPOSES ONLY</a:t>
            </a:r>
          </a:p>
        </p:txBody>
      </p:sp>
      <p:sp>
        <p:nvSpPr>
          <p:cNvPr id="14" name="Title 1"/>
          <p:cNvSpPr>
            <a:spLocks noGrp="1"/>
          </p:cNvSpPr>
          <p:nvPr>
            <p:ph type="ctrTitle"/>
          </p:nvPr>
        </p:nvSpPr>
        <p:spPr>
          <a:xfrm>
            <a:off x="457200" y="2107745"/>
            <a:ext cx="8229600" cy="613908"/>
          </a:xfrm>
        </p:spPr>
        <p:txBody>
          <a:bodyPr>
            <a:noAutofit/>
          </a:bodyPr>
          <a:lstStyle>
            <a:lvl1pPr>
              <a:defRPr sz="3600" b="0" i="0" baseline="0">
                <a:solidFill>
                  <a:schemeClr val="bg1"/>
                </a:solidFill>
                <a:latin typeface="AIG Futura Medium"/>
                <a:cs typeface="AIG Futura Medium"/>
              </a:defRPr>
            </a:lvl1pPr>
          </a:lstStyle>
          <a:p>
            <a:r>
              <a:rPr lang="en-US" smtClean="0"/>
              <a:t>Click to edit Master title style</a:t>
            </a:r>
            <a:endParaRPr lang="en-US" dirty="0"/>
          </a:p>
        </p:txBody>
      </p:sp>
      <p:sp>
        <p:nvSpPr>
          <p:cNvPr id="15" name="Subtitle 2"/>
          <p:cNvSpPr>
            <a:spLocks noGrp="1"/>
          </p:cNvSpPr>
          <p:nvPr>
            <p:ph type="subTitle" idx="1"/>
          </p:nvPr>
        </p:nvSpPr>
        <p:spPr>
          <a:xfrm>
            <a:off x="457200" y="2964052"/>
            <a:ext cx="8229600" cy="1752600"/>
          </a:xfrm>
        </p:spPr>
        <p:txBody>
          <a:bodyPr/>
          <a:lstStyle>
            <a:lvl1pPr marL="0" marR="0" indent="0" algn="l" defTabSz="457200" rtl="0" eaLnBrk="1" fontAlgn="auto" latinLnBrk="0" hangingPunct="1">
              <a:lnSpc>
                <a:spcPct val="130000"/>
              </a:lnSpc>
              <a:spcBef>
                <a:spcPts val="0"/>
              </a:spcBef>
              <a:spcAft>
                <a:spcPts val="600"/>
              </a:spcAft>
              <a:buClrTx/>
              <a:buSzTx/>
              <a:buFont typeface="Arial"/>
              <a:buNone/>
              <a:tabLst/>
              <a:defRPr sz="1800" b="0" i="0">
                <a:solidFill>
                  <a:schemeClr val="bg1"/>
                </a:solidFill>
                <a:latin typeface="AIG Futura Medium"/>
                <a:cs typeface="AIG Futura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Dark Grey - Layout ">
    <p:bg>
      <p:bgPr>
        <a:solidFill>
          <a:schemeClr val="accent5"/>
        </a:solidFill>
        <a:effectLst/>
      </p:bgPr>
    </p:bg>
    <p:spTree>
      <p:nvGrpSpPr>
        <p:cNvPr id="1" name=""/>
        <p:cNvGrpSpPr/>
        <p:nvPr/>
      </p:nvGrpSpPr>
      <p:grpSpPr>
        <a:xfrm>
          <a:off x="0" y="0"/>
          <a:ext cx="0" cy="0"/>
          <a:chOff x="0" y="0"/>
          <a:chExt cx="0" cy="0"/>
        </a:xfrm>
      </p:grpSpPr>
      <p:pic>
        <p:nvPicPr>
          <p:cNvPr id="4" name="Picture 3" descr="logo_white_0-02.eps"/>
          <p:cNvPicPr>
            <a:picLocks noChangeAspect="1"/>
          </p:cNvPicPr>
          <p:nvPr userDrawn="1"/>
        </p:nvPicPr>
        <p:blipFill>
          <a:blip r:embed="rId2"/>
          <a:srcRect/>
          <a:stretch>
            <a:fillRect/>
          </a:stretch>
        </p:blipFill>
        <p:spPr bwMode="auto">
          <a:xfrm>
            <a:off x="446088" y="6230938"/>
            <a:ext cx="673100" cy="365125"/>
          </a:xfrm>
          <a:prstGeom prst="rect">
            <a:avLst/>
          </a:prstGeom>
          <a:noFill/>
          <a:ln w="9525">
            <a:noFill/>
            <a:miter lim="800000"/>
            <a:headEnd/>
            <a:tailEnd/>
          </a:ln>
        </p:spPr>
      </p:pic>
      <p:sp>
        <p:nvSpPr>
          <p:cNvPr id="5" name="TextBox 4"/>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4385A495-16CD-48EB-A106-9019346D33F2}" type="slidenum">
              <a:rPr lang="en-US" sz="800">
                <a:solidFill>
                  <a:srgbClr val="FFFFFF"/>
                </a:solidFill>
              </a:rPr>
              <a:pPr algn="r">
                <a:defRPr/>
              </a:pPr>
              <a:t>‹#›</a:t>
            </a:fld>
            <a:endParaRPr lang="en-US" sz="800">
              <a:solidFill>
                <a:srgbClr val="FFFFFF"/>
              </a:solidFill>
            </a:endParaRPr>
          </a:p>
        </p:txBody>
      </p:sp>
      <p:sp>
        <p:nvSpPr>
          <p:cNvPr id="6" name="TextBox 5"/>
          <p:cNvSpPr txBox="1"/>
          <p:nvPr userDrawn="1"/>
        </p:nvSpPr>
        <p:spPr>
          <a:xfrm>
            <a:off x="2478088" y="6611938"/>
            <a:ext cx="4273550" cy="246062"/>
          </a:xfrm>
          <a:prstGeom prst="rect">
            <a:avLst/>
          </a:prstGeom>
          <a:noFill/>
        </p:spPr>
        <p:txBody>
          <a:bodyPr>
            <a:spAutoFit/>
          </a:bodyPr>
          <a:lstStyle/>
          <a:p>
            <a:pPr>
              <a:defRPr/>
            </a:pPr>
            <a:r>
              <a:rPr lang="en-US" sz="1000" dirty="0">
                <a:solidFill>
                  <a:schemeClr val="bg1"/>
                </a:solidFill>
                <a:latin typeface="AIG Futura Medium"/>
              </a:rPr>
              <a:t>Optional disclaimer  area – i.e. FOR INTERNAL PURPOSES ONLY</a:t>
            </a:r>
          </a:p>
        </p:txBody>
      </p:sp>
      <p:sp>
        <p:nvSpPr>
          <p:cNvPr id="9" name="Title 1"/>
          <p:cNvSpPr>
            <a:spLocks noGrp="1"/>
          </p:cNvSpPr>
          <p:nvPr>
            <p:ph type="ctrTitle"/>
          </p:nvPr>
        </p:nvSpPr>
        <p:spPr>
          <a:xfrm>
            <a:off x="457200" y="2107745"/>
            <a:ext cx="8229600" cy="613908"/>
          </a:xfrm>
        </p:spPr>
        <p:txBody>
          <a:bodyPr>
            <a:noAutofit/>
          </a:bodyPr>
          <a:lstStyle>
            <a:lvl1pPr>
              <a:defRPr sz="3600" b="0" i="0" baseline="0">
                <a:solidFill>
                  <a:schemeClr val="bg1"/>
                </a:solidFill>
                <a:latin typeface="AIG Futura Medium"/>
                <a:cs typeface="AIG Futura Medium"/>
              </a:defRPr>
            </a:lvl1pPr>
          </a:lstStyle>
          <a:p>
            <a:r>
              <a:rPr lang="en-US" smtClean="0"/>
              <a:t>Click to edit Master title style</a:t>
            </a:r>
            <a:endParaRPr lang="en-US" dirty="0"/>
          </a:p>
        </p:txBody>
      </p:sp>
      <p:sp>
        <p:nvSpPr>
          <p:cNvPr id="10" name="Subtitle 2"/>
          <p:cNvSpPr>
            <a:spLocks noGrp="1"/>
          </p:cNvSpPr>
          <p:nvPr>
            <p:ph type="subTitle" idx="1"/>
          </p:nvPr>
        </p:nvSpPr>
        <p:spPr>
          <a:xfrm>
            <a:off x="457200" y="2964052"/>
            <a:ext cx="8229600" cy="1752600"/>
          </a:xfrm>
        </p:spPr>
        <p:txBody>
          <a:bodyPr/>
          <a:lstStyle>
            <a:lvl1pPr marL="0" marR="0" indent="0" algn="l" defTabSz="457200" rtl="0" eaLnBrk="1" fontAlgn="auto" latinLnBrk="0" hangingPunct="1">
              <a:lnSpc>
                <a:spcPct val="130000"/>
              </a:lnSpc>
              <a:spcBef>
                <a:spcPts val="0"/>
              </a:spcBef>
              <a:spcAft>
                <a:spcPts val="600"/>
              </a:spcAft>
              <a:buClrTx/>
              <a:buSzTx/>
              <a:buFont typeface="Arial"/>
              <a:buNone/>
              <a:tabLst/>
              <a:defRPr sz="1800" b="0" i="0">
                <a:solidFill>
                  <a:schemeClr val="bg1"/>
                </a:solidFill>
                <a:latin typeface="AIG Futura Medium"/>
                <a:cs typeface="AIG Futura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sic - Title and Content ">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ED614B18-2435-4ECC-8A6A-90F6FC0D0D9C}" type="slidenum">
              <a:rPr lang="en-US" sz="800"/>
              <a:pPr algn="r">
                <a:defRPr/>
              </a:pPr>
              <a:t>‹#›</a:t>
            </a:fld>
            <a:endParaRPr lang="en-US" sz="800"/>
          </a:p>
        </p:txBody>
      </p:sp>
      <p:sp>
        <p:nvSpPr>
          <p:cNvPr id="5" name="TextBox 4"/>
          <p:cNvSpPr txBox="1"/>
          <p:nvPr userDrawn="1"/>
        </p:nvSpPr>
        <p:spPr>
          <a:xfrm>
            <a:off x="2478088" y="6611938"/>
            <a:ext cx="4273550" cy="246062"/>
          </a:xfrm>
          <a:prstGeom prst="rect">
            <a:avLst/>
          </a:prstGeom>
          <a:noFill/>
        </p:spPr>
        <p:txBody>
          <a:bodyPr>
            <a:spAutoFit/>
          </a:bodyPr>
          <a:lstStyle/>
          <a:p>
            <a:pPr>
              <a:defRPr/>
            </a:pPr>
            <a:r>
              <a:rPr lang="en-US" sz="1000" dirty="0">
                <a:solidFill>
                  <a:schemeClr val="tx2">
                    <a:lumMod val="65000"/>
                    <a:lumOff val="35000"/>
                  </a:schemeClr>
                </a:solidFill>
                <a:latin typeface="AIG Futura Medium"/>
              </a:rPr>
              <a:t>Optional disclaimer  area – i.e. FOR INTERNAL PURPOSES ONLY</a:t>
            </a:r>
          </a:p>
        </p:txBody>
      </p:sp>
      <p:pic>
        <p:nvPicPr>
          <p:cNvPr id="6" name="Picture 5" descr="AIG_PRI_pms2995.jpg"/>
          <p:cNvPicPr>
            <a:picLocks noChangeAspect="1"/>
          </p:cNvPicPr>
          <p:nvPr userDrawn="1"/>
        </p:nvPicPr>
        <p:blipFill>
          <a:blip r:embed="rId2"/>
          <a:srcRect/>
          <a:stretch>
            <a:fillRect/>
          </a:stretch>
        </p:blipFill>
        <p:spPr bwMode="auto">
          <a:xfrm>
            <a:off x="457200" y="6246813"/>
            <a:ext cx="674688" cy="365125"/>
          </a:xfrm>
          <a:prstGeom prst="rect">
            <a:avLst/>
          </a:prstGeom>
          <a:noFill/>
          <a:ln w="9525">
            <a:noFill/>
            <a:miter lim="800000"/>
            <a:headEnd/>
            <a:tailEnd/>
          </a:ln>
        </p:spPr>
      </p:pic>
      <p:sp>
        <p:nvSpPr>
          <p:cNvPr id="2" name="Title 1"/>
          <p:cNvSpPr>
            <a:spLocks noGrp="1"/>
          </p:cNvSpPr>
          <p:nvPr>
            <p:ph type="title"/>
          </p:nvPr>
        </p:nvSpPr>
        <p:spPr/>
        <p:txBody>
          <a:bodyPr/>
          <a:lstStyle>
            <a:lvl1pPr>
              <a:defRPr b="0" i="0" baseline="0">
                <a:latin typeface="AIG Futura Medium"/>
                <a:cs typeface="AIG Futura Medium"/>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b="0" i="0" baseline="0">
                <a:latin typeface="AIG Futura Book"/>
                <a:cs typeface="AIG Futura Book"/>
              </a:defRPr>
            </a:lvl1pPr>
            <a:lvl2pPr>
              <a:defRPr sz="1500">
                <a:latin typeface="AIG Futura Book"/>
                <a:cs typeface="AIG Futura Book"/>
              </a:defRPr>
            </a:lvl2pPr>
            <a:lvl3pPr>
              <a:buNone/>
              <a:defRPr/>
            </a:lvl3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sic - Title and Content with viewfinder arrow">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B0F06748-5E12-4927-B398-E8158FEF008F}" type="slidenum">
              <a:rPr lang="en-US" sz="800"/>
              <a:pPr algn="r">
                <a:defRPr/>
              </a:pPr>
              <a:t>‹#›</a:t>
            </a:fld>
            <a:endParaRPr lang="en-US" sz="800"/>
          </a:p>
        </p:txBody>
      </p:sp>
      <p:grpSp>
        <p:nvGrpSpPr>
          <p:cNvPr id="5" name="Group 8"/>
          <p:cNvGrpSpPr>
            <a:grpSpLocks/>
          </p:cNvGrpSpPr>
          <p:nvPr userDrawn="1"/>
        </p:nvGrpSpPr>
        <p:grpSpPr bwMode="auto">
          <a:xfrm flipH="1">
            <a:off x="7658100" y="0"/>
            <a:ext cx="1495425" cy="1514475"/>
            <a:chOff x="1440543" y="1418168"/>
            <a:chExt cx="769056" cy="769056"/>
          </a:xfrm>
        </p:grpSpPr>
        <p:sp>
          <p:nvSpPr>
            <p:cNvPr id="6" name="Rectangle 5"/>
            <p:cNvSpPr/>
            <p:nvPr userDrawn="1"/>
          </p:nvSpPr>
          <p:spPr>
            <a:xfrm rot="5400000">
              <a:off x="1701732" y="1156979"/>
              <a:ext cx="246678"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1440543" y="1418168"/>
              <a:ext cx="246555"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7"/>
          <p:cNvSpPr txBox="1"/>
          <p:nvPr userDrawn="1"/>
        </p:nvSpPr>
        <p:spPr>
          <a:xfrm>
            <a:off x="2478088" y="6611938"/>
            <a:ext cx="4273550" cy="246062"/>
          </a:xfrm>
          <a:prstGeom prst="rect">
            <a:avLst/>
          </a:prstGeom>
          <a:noFill/>
        </p:spPr>
        <p:txBody>
          <a:bodyPr>
            <a:spAutoFit/>
          </a:bodyPr>
          <a:lstStyle/>
          <a:p>
            <a:pPr>
              <a:defRPr/>
            </a:pPr>
            <a:r>
              <a:rPr lang="en-US" sz="1000" dirty="0">
                <a:solidFill>
                  <a:schemeClr val="tx2">
                    <a:lumMod val="65000"/>
                    <a:lumOff val="35000"/>
                  </a:schemeClr>
                </a:solidFill>
                <a:latin typeface="AIG Futura Medium"/>
              </a:rPr>
              <a:t>Optional disclaimer area – i.e. FOR INTERNAL PURPOSES ONLY</a:t>
            </a:r>
          </a:p>
        </p:txBody>
      </p:sp>
      <p:pic>
        <p:nvPicPr>
          <p:cNvPr id="9" name="Picture 5" descr="AIG_PRI_pms2995.jpg"/>
          <p:cNvPicPr>
            <a:picLocks noChangeAspect="1"/>
          </p:cNvPicPr>
          <p:nvPr userDrawn="1"/>
        </p:nvPicPr>
        <p:blipFill>
          <a:blip r:embed="rId2"/>
          <a:srcRect/>
          <a:stretch>
            <a:fillRect/>
          </a:stretch>
        </p:blipFill>
        <p:spPr bwMode="auto">
          <a:xfrm>
            <a:off x="457200" y="6246813"/>
            <a:ext cx="674688" cy="365125"/>
          </a:xfrm>
          <a:prstGeom prst="rect">
            <a:avLst/>
          </a:prstGeom>
          <a:noFill/>
          <a:ln w="9525">
            <a:noFill/>
            <a:miter lim="800000"/>
            <a:headEnd/>
            <a:tailEnd/>
          </a:ln>
        </p:spPr>
      </p:pic>
      <p:sp>
        <p:nvSpPr>
          <p:cNvPr id="2" name="Title 1"/>
          <p:cNvSpPr>
            <a:spLocks noGrp="1"/>
          </p:cNvSpPr>
          <p:nvPr>
            <p:ph type="title"/>
          </p:nvPr>
        </p:nvSpPr>
        <p:spPr>
          <a:xfrm>
            <a:off x="457200" y="274638"/>
            <a:ext cx="7017657" cy="1143000"/>
          </a:xfrm>
        </p:spPr>
        <p:txBody>
          <a:bodyPr/>
          <a:lstStyle>
            <a:lvl1pPr>
              <a:defRPr b="0" i="0">
                <a:latin typeface="AIG Futura Medium"/>
                <a:cs typeface="AIG Futura Medium"/>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b="0" i="0">
                <a:latin typeface="AIG Futura Book"/>
                <a:cs typeface="AIG Futura Book"/>
              </a:defRPr>
            </a:lvl1pPr>
            <a:lvl2pPr>
              <a:defRPr sz="1500">
                <a:latin typeface="AIG Futura Book"/>
                <a:cs typeface="AIG Futura Book"/>
              </a:defRPr>
            </a:lvl2pPr>
            <a:lvl3pPr>
              <a:buNone/>
              <a:defRPr/>
            </a:lvl3pPr>
          </a:lstStyle>
          <a:p>
            <a:pPr lvl="0"/>
            <a:r>
              <a:rPr lang="en-US" smtClean="0"/>
              <a:t>Click to edit Master text styles</a:t>
            </a:r>
          </a:p>
          <a:p>
            <a:pPr lvl="1"/>
            <a:r>
              <a:rPr lang="en-US" smtClean="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 Image and Text with small viewfinder arrow">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CBE773F1-CF38-4D2A-8B3C-917E205D4772}" type="slidenum">
              <a:rPr lang="en-US" sz="800"/>
              <a:pPr algn="r">
                <a:defRPr/>
              </a:pPr>
              <a:t>‹#›</a:t>
            </a:fld>
            <a:endParaRPr lang="en-US" sz="800"/>
          </a:p>
        </p:txBody>
      </p:sp>
      <p:grpSp>
        <p:nvGrpSpPr>
          <p:cNvPr id="7" name="Group 13"/>
          <p:cNvGrpSpPr>
            <a:grpSpLocks/>
          </p:cNvGrpSpPr>
          <p:nvPr userDrawn="1"/>
        </p:nvGrpSpPr>
        <p:grpSpPr bwMode="auto">
          <a:xfrm flipH="1">
            <a:off x="7945438" y="2854325"/>
            <a:ext cx="769937" cy="769938"/>
            <a:chOff x="1440543" y="1418168"/>
            <a:chExt cx="769056" cy="769056"/>
          </a:xfrm>
        </p:grpSpPr>
        <p:sp>
          <p:nvSpPr>
            <p:cNvPr id="8" name="Rectangle 7"/>
            <p:cNvSpPr/>
            <p:nvPr userDrawn="1"/>
          </p:nvSpPr>
          <p:spPr>
            <a:xfrm rot="5400000">
              <a:off x="1701387" y="1157323"/>
              <a:ext cx="247366"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userDrawn="1"/>
          </p:nvSpPr>
          <p:spPr>
            <a:xfrm>
              <a:off x="1440543" y="1418168"/>
              <a:ext cx="247367" cy="769056"/>
            </a:xfrm>
            <a:prstGeom prst="rect">
              <a:avLst/>
            </a:prstGeom>
            <a:solidFill>
              <a:srgbClr val="0095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 name="TextBox 10"/>
          <p:cNvSpPr txBox="1"/>
          <p:nvPr userDrawn="1"/>
        </p:nvSpPr>
        <p:spPr>
          <a:xfrm>
            <a:off x="2478088" y="6611938"/>
            <a:ext cx="4273550" cy="246062"/>
          </a:xfrm>
          <a:prstGeom prst="rect">
            <a:avLst/>
          </a:prstGeom>
          <a:noFill/>
        </p:spPr>
        <p:txBody>
          <a:bodyPr>
            <a:spAutoFit/>
          </a:bodyPr>
          <a:lstStyle/>
          <a:p>
            <a:pPr>
              <a:defRPr/>
            </a:pPr>
            <a:r>
              <a:rPr lang="en-US" sz="1000" dirty="0">
                <a:solidFill>
                  <a:schemeClr val="tx2">
                    <a:lumMod val="65000"/>
                    <a:lumOff val="35000"/>
                  </a:schemeClr>
                </a:solidFill>
                <a:latin typeface="AIG Futura Medium"/>
              </a:rPr>
              <a:t>Optional disclaimer area – i.e. FOR INTERNAL PURPOSES ONLY</a:t>
            </a:r>
          </a:p>
        </p:txBody>
      </p:sp>
      <p:pic>
        <p:nvPicPr>
          <p:cNvPr id="12" name="Picture 5" descr="AIG_PRI_pms2995.jpg"/>
          <p:cNvPicPr>
            <a:picLocks noChangeAspect="1"/>
          </p:cNvPicPr>
          <p:nvPr userDrawn="1"/>
        </p:nvPicPr>
        <p:blipFill>
          <a:blip r:embed="rId2"/>
          <a:srcRect/>
          <a:stretch>
            <a:fillRect/>
          </a:stretch>
        </p:blipFill>
        <p:spPr bwMode="auto">
          <a:xfrm>
            <a:off x="457200" y="6246813"/>
            <a:ext cx="674688" cy="365125"/>
          </a:xfrm>
          <a:prstGeom prst="rect">
            <a:avLst/>
          </a:prstGeom>
          <a:noFill/>
          <a:ln w="9525">
            <a:noFill/>
            <a:miter lim="800000"/>
            <a:headEnd/>
            <a:tailEnd/>
          </a:ln>
        </p:spPr>
      </p:pic>
      <p:sp>
        <p:nvSpPr>
          <p:cNvPr id="3" name="Title 1"/>
          <p:cNvSpPr>
            <a:spLocks noGrp="1"/>
          </p:cNvSpPr>
          <p:nvPr>
            <p:ph type="title"/>
          </p:nvPr>
        </p:nvSpPr>
        <p:spPr>
          <a:xfrm>
            <a:off x="457200" y="274638"/>
            <a:ext cx="8229600" cy="898451"/>
          </a:xfrm>
        </p:spPr>
        <p:txBody>
          <a:bodyPr/>
          <a:lstStyle>
            <a:lvl1pPr>
              <a:defRPr b="0" i="0">
                <a:latin typeface="AIG Futura Medium"/>
                <a:cs typeface="AIG Futura Medium"/>
              </a:defRPr>
            </a:lvl1pPr>
          </a:lstStyle>
          <a:p>
            <a:r>
              <a:rPr lang="en-US" smtClean="0"/>
              <a:t>Click to edit Master title style</a:t>
            </a:r>
            <a:endParaRPr lang="en-US" dirty="0"/>
          </a:p>
        </p:txBody>
      </p:sp>
      <p:sp>
        <p:nvSpPr>
          <p:cNvPr id="6" name="Content Placeholder 2"/>
          <p:cNvSpPr>
            <a:spLocks noGrp="1"/>
          </p:cNvSpPr>
          <p:nvPr>
            <p:ph idx="1"/>
          </p:nvPr>
        </p:nvSpPr>
        <p:spPr>
          <a:xfrm>
            <a:off x="457200" y="3234485"/>
            <a:ext cx="7828038" cy="2449211"/>
          </a:xfrm>
        </p:spPr>
        <p:txBody>
          <a:bodyPr/>
          <a:lstStyle>
            <a:lvl1pPr>
              <a:defRPr sz="1800" b="0" i="0">
                <a:latin typeface="AIG Futura Book"/>
                <a:cs typeface="AIG Futura Book"/>
              </a:defRPr>
            </a:lvl1pPr>
            <a:lvl2pPr>
              <a:defRPr sz="1500">
                <a:latin typeface="AIG Futura Book"/>
                <a:cs typeface="AIG Futura Book"/>
              </a:defRPr>
            </a:lvl2pPr>
            <a:lvl3pPr>
              <a:buNone/>
              <a:defRPr/>
            </a:lvl3pPr>
          </a:lstStyle>
          <a:p>
            <a:pPr lvl="0"/>
            <a:r>
              <a:rPr lang="en-US" smtClean="0"/>
              <a:t>Click to edit Master text styles</a:t>
            </a:r>
          </a:p>
          <a:p>
            <a:pPr lvl="1"/>
            <a:r>
              <a:rPr lang="en-US" smtClean="0"/>
              <a:t>Second level</a:t>
            </a:r>
          </a:p>
        </p:txBody>
      </p:sp>
      <p:sp>
        <p:nvSpPr>
          <p:cNvPr id="9" name="Picture Placeholder 8"/>
          <p:cNvSpPr>
            <a:spLocks noGrp="1"/>
          </p:cNvSpPr>
          <p:nvPr>
            <p:ph type="pic" sz="quarter" idx="14"/>
          </p:nvPr>
        </p:nvSpPr>
        <p:spPr>
          <a:xfrm>
            <a:off x="457199" y="1173089"/>
            <a:ext cx="8229601" cy="1436838"/>
          </a:xfrm>
        </p:spPr>
        <p:txBody>
          <a:bodyPr rtlCol="0">
            <a:normAutofit/>
          </a:bodyPr>
          <a:lstStyle/>
          <a:p>
            <a:pPr lvl="0"/>
            <a:endParaRPr lang="en-U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column layou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120BF525-EEC5-4BE6-82B9-3FEDFF411CAE}" type="slidenum">
              <a:rPr lang="en-US" sz="800"/>
              <a:pPr algn="r">
                <a:defRPr/>
              </a:pPr>
              <a:t>‹#›</a:t>
            </a:fld>
            <a:endParaRPr lang="en-US" sz="800"/>
          </a:p>
        </p:txBody>
      </p:sp>
      <p:sp>
        <p:nvSpPr>
          <p:cNvPr id="6" name="TextBox 5"/>
          <p:cNvSpPr txBox="1"/>
          <p:nvPr userDrawn="1"/>
        </p:nvSpPr>
        <p:spPr>
          <a:xfrm>
            <a:off x="2478088" y="6611938"/>
            <a:ext cx="4273550" cy="246062"/>
          </a:xfrm>
          <a:prstGeom prst="rect">
            <a:avLst/>
          </a:prstGeom>
          <a:noFill/>
        </p:spPr>
        <p:txBody>
          <a:bodyPr>
            <a:spAutoFit/>
          </a:bodyPr>
          <a:lstStyle/>
          <a:p>
            <a:pPr>
              <a:defRPr/>
            </a:pPr>
            <a:r>
              <a:rPr lang="en-US" sz="1000" dirty="0">
                <a:solidFill>
                  <a:schemeClr val="tx2">
                    <a:lumMod val="65000"/>
                    <a:lumOff val="35000"/>
                  </a:schemeClr>
                </a:solidFill>
                <a:latin typeface="AIG Futura Medium"/>
              </a:rPr>
              <a:t>Optional disclaimer area – i.e. FOR INTERNAL PURPOSES ONLY</a:t>
            </a:r>
          </a:p>
        </p:txBody>
      </p:sp>
      <p:pic>
        <p:nvPicPr>
          <p:cNvPr id="7" name="Picture 5" descr="AIG_PRI_pms2995.jpg"/>
          <p:cNvPicPr>
            <a:picLocks noChangeAspect="1"/>
          </p:cNvPicPr>
          <p:nvPr userDrawn="1"/>
        </p:nvPicPr>
        <p:blipFill>
          <a:blip r:embed="rId2"/>
          <a:srcRect/>
          <a:stretch>
            <a:fillRect/>
          </a:stretch>
        </p:blipFill>
        <p:spPr bwMode="auto">
          <a:xfrm>
            <a:off x="457200" y="6246813"/>
            <a:ext cx="674688" cy="365125"/>
          </a:xfrm>
          <a:prstGeom prst="rect">
            <a:avLst/>
          </a:prstGeom>
          <a:noFill/>
          <a:ln w="9525">
            <a:noFill/>
            <a:miter lim="800000"/>
            <a:headEnd/>
            <a:tailEnd/>
          </a:ln>
        </p:spPr>
      </p:pic>
      <p:sp>
        <p:nvSpPr>
          <p:cNvPr id="2" name="Title 1"/>
          <p:cNvSpPr>
            <a:spLocks noGrp="1"/>
          </p:cNvSpPr>
          <p:nvPr>
            <p:ph type="title"/>
          </p:nvPr>
        </p:nvSpPr>
        <p:spPr/>
        <p:txBody>
          <a:bodyPr/>
          <a:lstStyle>
            <a:lvl1pPr>
              <a:defRPr b="0" i="0" baseline="0">
                <a:latin typeface="AIG Futura Medium"/>
                <a:cs typeface="AIG Futura Medium"/>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b="0" i="0">
                <a:latin typeface="AIG Futura Book"/>
                <a:cs typeface="AIG Futura Book"/>
              </a:defRPr>
            </a:lvl1pPr>
            <a:lvl2pPr>
              <a:defRPr sz="1500" b="0" i="0">
                <a:latin typeface="AIG Futura Book"/>
                <a:cs typeface="AIG Futura Book"/>
              </a:defRPr>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600200"/>
            <a:ext cx="4038600" cy="4525963"/>
          </a:xfrm>
        </p:spPr>
        <p:txBody>
          <a:bodyPr/>
          <a:lstStyle>
            <a:lvl1pPr>
              <a:defRPr sz="1800" b="0" i="0">
                <a:latin typeface="AIG Futura Book"/>
                <a:cs typeface="AIG Futura Book"/>
              </a:defRPr>
            </a:lvl1pPr>
            <a:lvl2pPr>
              <a:defRPr sz="1500">
                <a:latin typeface="AIG Futura Book"/>
                <a:cs typeface="AIG Futura Book"/>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layout with image">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66976025-83EE-4CAC-91D4-29CDD267C74E}" type="slidenum">
              <a:rPr lang="en-US" sz="800"/>
              <a:pPr algn="r">
                <a:defRPr/>
              </a:pPr>
              <a:t>‹#›</a:t>
            </a:fld>
            <a:endParaRPr lang="en-US" sz="800"/>
          </a:p>
        </p:txBody>
      </p:sp>
      <p:sp>
        <p:nvSpPr>
          <p:cNvPr id="8" name="TextBox 7"/>
          <p:cNvSpPr txBox="1"/>
          <p:nvPr userDrawn="1"/>
        </p:nvSpPr>
        <p:spPr>
          <a:xfrm>
            <a:off x="2478088" y="6611938"/>
            <a:ext cx="4273550" cy="246062"/>
          </a:xfrm>
          <a:prstGeom prst="rect">
            <a:avLst/>
          </a:prstGeom>
          <a:noFill/>
        </p:spPr>
        <p:txBody>
          <a:bodyPr>
            <a:spAutoFit/>
          </a:bodyPr>
          <a:lstStyle/>
          <a:p>
            <a:pPr>
              <a:defRPr/>
            </a:pPr>
            <a:r>
              <a:rPr lang="en-US" sz="1000" dirty="0">
                <a:solidFill>
                  <a:schemeClr val="tx2">
                    <a:lumMod val="65000"/>
                    <a:lumOff val="35000"/>
                  </a:schemeClr>
                </a:solidFill>
                <a:latin typeface="AIG Futura Medium"/>
              </a:rPr>
              <a:t>Optional disclaimer area – i.e. FOR INTERNAL PURPOSES ONLY</a:t>
            </a:r>
          </a:p>
        </p:txBody>
      </p:sp>
      <p:pic>
        <p:nvPicPr>
          <p:cNvPr id="11" name="Picture 5" descr="AIG_PRI_pms2995.jpg"/>
          <p:cNvPicPr>
            <a:picLocks noChangeAspect="1"/>
          </p:cNvPicPr>
          <p:nvPr userDrawn="1"/>
        </p:nvPicPr>
        <p:blipFill>
          <a:blip r:embed="rId2"/>
          <a:srcRect/>
          <a:stretch>
            <a:fillRect/>
          </a:stretch>
        </p:blipFill>
        <p:spPr bwMode="auto">
          <a:xfrm>
            <a:off x="457200" y="6246813"/>
            <a:ext cx="674688" cy="365125"/>
          </a:xfrm>
          <a:prstGeom prst="rect">
            <a:avLst/>
          </a:prstGeom>
          <a:noFill/>
          <a:ln w="9525">
            <a:noFill/>
            <a:miter lim="800000"/>
            <a:headEnd/>
            <a:tailEnd/>
          </a:ln>
        </p:spPr>
      </p:pic>
      <p:sp>
        <p:nvSpPr>
          <p:cNvPr id="3" name="Title 1"/>
          <p:cNvSpPr>
            <a:spLocks noGrp="1"/>
          </p:cNvSpPr>
          <p:nvPr>
            <p:ph type="title"/>
          </p:nvPr>
        </p:nvSpPr>
        <p:spPr>
          <a:xfrm>
            <a:off x="457200" y="274638"/>
            <a:ext cx="8229600" cy="919716"/>
          </a:xfrm>
        </p:spPr>
        <p:txBody>
          <a:bodyPr/>
          <a:lstStyle>
            <a:lvl1pPr>
              <a:defRPr b="0" i="0">
                <a:latin typeface="AIG Futura Medium"/>
                <a:cs typeface="AIG Futura Medium"/>
              </a:defRPr>
            </a:lvl1pPr>
          </a:lstStyle>
          <a:p>
            <a:r>
              <a:rPr lang="en-US" smtClean="0"/>
              <a:t>Click to edit Master title style</a:t>
            </a:r>
            <a:endParaRPr lang="en-US" dirty="0"/>
          </a:p>
        </p:txBody>
      </p:sp>
      <p:sp>
        <p:nvSpPr>
          <p:cNvPr id="9" name="Content Placeholder 2"/>
          <p:cNvSpPr>
            <a:spLocks noGrp="1"/>
          </p:cNvSpPr>
          <p:nvPr>
            <p:ph sz="half" idx="14"/>
          </p:nvPr>
        </p:nvSpPr>
        <p:spPr>
          <a:xfrm>
            <a:off x="457200" y="3238204"/>
            <a:ext cx="4038600" cy="2449211"/>
          </a:xfrm>
        </p:spPr>
        <p:txBody>
          <a:bodyPr/>
          <a:lstStyle>
            <a:lvl1pPr>
              <a:defRPr sz="1800" b="0" i="0">
                <a:latin typeface="AIG Futura Book"/>
                <a:cs typeface="AIG Futura Book"/>
              </a:defRPr>
            </a:lvl1pPr>
            <a:lvl2pPr>
              <a:defRPr sz="1500" b="0" i="0">
                <a:latin typeface="AIG Futura Book"/>
                <a:cs typeface="AIG Futura Book"/>
              </a:defRPr>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0" name="Content Placeholder 3"/>
          <p:cNvSpPr>
            <a:spLocks noGrp="1"/>
          </p:cNvSpPr>
          <p:nvPr>
            <p:ph sz="half" idx="2"/>
          </p:nvPr>
        </p:nvSpPr>
        <p:spPr>
          <a:xfrm>
            <a:off x="4648200" y="3238204"/>
            <a:ext cx="4038600" cy="2449211"/>
          </a:xfrm>
        </p:spPr>
        <p:txBody>
          <a:bodyPr/>
          <a:lstStyle>
            <a:lvl1pPr>
              <a:defRPr sz="1800" b="0" i="0">
                <a:latin typeface="AIG Futura Book"/>
                <a:cs typeface="AIG Futura Book"/>
              </a:defRPr>
            </a:lvl1pPr>
            <a:lvl2pPr>
              <a:defRPr sz="1500">
                <a:latin typeface="AIG Futura Book"/>
                <a:cs typeface="AIG Futura Book"/>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7" name="Picture Placeholder 8"/>
          <p:cNvSpPr>
            <a:spLocks noGrp="1"/>
          </p:cNvSpPr>
          <p:nvPr>
            <p:ph type="pic" sz="quarter" idx="15"/>
          </p:nvPr>
        </p:nvSpPr>
        <p:spPr>
          <a:xfrm>
            <a:off x="457199" y="1194354"/>
            <a:ext cx="8229601" cy="1884362"/>
          </a:xfrm>
        </p:spPr>
        <p:txBody>
          <a:bodyPr rtlCol="0">
            <a:normAutofit/>
          </a:bodyPr>
          <a:lstStyle/>
          <a:p>
            <a:pPr lvl="0"/>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8472488" y="6338888"/>
            <a:ext cx="312737" cy="215900"/>
          </a:xfrm>
          <a:prstGeom prst="rect">
            <a:avLst/>
          </a:prstGeom>
          <a:noFill/>
          <a:ln w="9525">
            <a:noFill/>
            <a:miter lim="800000"/>
            <a:headEnd/>
            <a:tailEnd/>
          </a:ln>
        </p:spPr>
        <p:txBody>
          <a:bodyPr wrap="none">
            <a:spAutoFit/>
          </a:bodyPr>
          <a:lstStyle/>
          <a:p>
            <a:pPr algn="r">
              <a:defRPr/>
            </a:pPr>
            <a:fld id="{CC18AE9B-0A64-445B-A750-6B74AC658F63}" type="slidenum">
              <a:rPr lang="en-US" sz="800"/>
              <a:pPr algn="r">
                <a:defRPr/>
              </a:pPr>
              <a:t>‹#›</a:t>
            </a:fld>
            <a:endParaRPr lang="en-US" sz="800"/>
          </a:p>
        </p:txBody>
      </p:sp>
      <p:sp>
        <p:nvSpPr>
          <p:cNvPr id="7" name="TextBox 6"/>
          <p:cNvSpPr txBox="1"/>
          <p:nvPr userDrawn="1"/>
        </p:nvSpPr>
        <p:spPr>
          <a:xfrm>
            <a:off x="2478088" y="6611938"/>
            <a:ext cx="4273550" cy="246062"/>
          </a:xfrm>
          <a:prstGeom prst="rect">
            <a:avLst/>
          </a:prstGeom>
          <a:noFill/>
        </p:spPr>
        <p:txBody>
          <a:bodyPr>
            <a:spAutoFit/>
          </a:bodyPr>
          <a:lstStyle/>
          <a:p>
            <a:pPr>
              <a:defRPr/>
            </a:pPr>
            <a:r>
              <a:rPr lang="en-US" sz="1000" dirty="0">
                <a:solidFill>
                  <a:schemeClr val="tx2">
                    <a:lumMod val="65000"/>
                    <a:lumOff val="35000"/>
                  </a:schemeClr>
                </a:solidFill>
                <a:latin typeface="AIG Futura Medium"/>
              </a:rPr>
              <a:t>Optional disclaimer area – i.e. FOR INTERNAL PURPOSES ONLY</a:t>
            </a:r>
          </a:p>
        </p:txBody>
      </p:sp>
      <p:pic>
        <p:nvPicPr>
          <p:cNvPr id="8" name="Picture 5" descr="AIG_PRI_pms2995.jpg"/>
          <p:cNvPicPr>
            <a:picLocks noChangeAspect="1"/>
          </p:cNvPicPr>
          <p:nvPr userDrawn="1"/>
        </p:nvPicPr>
        <p:blipFill>
          <a:blip r:embed="rId2"/>
          <a:srcRect/>
          <a:stretch>
            <a:fillRect/>
          </a:stretch>
        </p:blipFill>
        <p:spPr bwMode="auto">
          <a:xfrm>
            <a:off x="457200" y="6246813"/>
            <a:ext cx="674688" cy="365125"/>
          </a:xfrm>
          <a:prstGeom prst="rect">
            <a:avLst/>
          </a:prstGeom>
          <a:noFill/>
          <a:ln w="9525">
            <a:noFill/>
            <a:miter lim="800000"/>
            <a:headEnd/>
            <a:tailEnd/>
          </a:ln>
        </p:spPr>
      </p:pic>
      <p:sp>
        <p:nvSpPr>
          <p:cNvPr id="2" name="Title 1"/>
          <p:cNvSpPr>
            <a:spLocks noGrp="1"/>
          </p:cNvSpPr>
          <p:nvPr>
            <p:ph type="title"/>
          </p:nvPr>
        </p:nvSpPr>
        <p:spPr/>
        <p:txBody>
          <a:bodyPr/>
          <a:lstStyle>
            <a:lvl1pPr>
              <a:defRPr b="0" i="0">
                <a:latin typeface="AIG Futura Medium"/>
                <a:cs typeface="AIG Futura Medium"/>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2616200" cy="4525963"/>
          </a:xfrm>
        </p:spPr>
        <p:txBody>
          <a:bodyPr/>
          <a:lstStyle>
            <a:lvl1pPr>
              <a:defRPr sz="1800" b="0" i="0">
                <a:latin typeface="AIG Futura Book"/>
                <a:cs typeface="AIG Futura Book"/>
              </a:defRPr>
            </a:lvl1pPr>
            <a:lvl2pPr>
              <a:defRPr sz="1500">
                <a:latin typeface="AIG Futura Book"/>
                <a:cs typeface="AIG Futura Book"/>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1" name="Content Placeholder 2"/>
          <p:cNvSpPr>
            <a:spLocks noGrp="1"/>
          </p:cNvSpPr>
          <p:nvPr>
            <p:ph sz="half" idx="12"/>
          </p:nvPr>
        </p:nvSpPr>
        <p:spPr>
          <a:xfrm>
            <a:off x="3268133" y="1600200"/>
            <a:ext cx="2616200" cy="4525963"/>
          </a:xfrm>
        </p:spPr>
        <p:txBody>
          <a:bodyPr/>
          <a:lstStyle>
            <a:lvl1pPr>
              <a:defRPr sz="1800">
                <a:latin typeface="AIG Futura Book"/>
                <a:cs typeface="AIG Futura Book"/>
              </a:defRPr>
            </a:lvl1pPr>
            <a:lvl2pPr>
              <a:defRPr sz="1500">
                <a:latin typeface="AIG Futura Book"/>
                <a:cs typeface="AIG Futura Book"/>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12" name="Content Placeholder 2"/>
          <p:cNvSpPr>
            <a:spLocks noGrp="1"/>
          </p:cNvSpPr>
          <p:nvPr>
            <p:ph sz="half" idx="13"/>
          </p:nvPr>
        </p:nvSpPr>
        <p:spPr>
          <a:xfrm>
            <a:off x="6070600" y="1600200"/>
            <a:ext cx="2616200" cy="4525963"/>
          </a:xfrm>
        </p:spPr>
        <p:txBody>
          <a:bodyPr/>
          <a:lstStyle>
            <a:lvl1pPr>
              <a:defRPr sz="1800">
                <a:latin typeface="AIG Futura Book"/>
                <a:cs typeface="AIG Futura Book"/>
              </a:defRPr>
            </a:lvl1pPr>
            <a:lvl2pPr>
              <a:defRPr sz="1500">
                <a:latin typeface="AIG Futura Book"/>
                <a:cs typeface="AIG Futura Book"/>
              </a:defRPr>
            </a:lvl2pPr>
            <a:lvl3pPr>
              <a:defRPr sz="1500"/>
            </a:lvl3pPr>
            <a:lvl4pPr>
              <a:defRPr sz="15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Lst>
  <p:hf sldNum="0" hdr="0" ftr="0"/>
  <p:txStyles>
    <p:titleStyle>
      <a:lvl1pPr algn="l" defTabSz="457200" rtl="0" eaLnBrk="0" fontAlgn="base" hangingPunct="0">
        <a:spcBef>
          <a:spcPct val="0"/>
        </a:spcBef>
        <a:spcAft>
          <a:spcPct val="0"/>
        </a:spcAft>
        <a:defRPr sz="3000" kern="1200">
          <a:solidFill>
            <a:srgbClr val="0099D1"/>
          </a:solidFill>
          <a:latin typeface="AIG Futura Medium"/>
          <a:ea typeface="AIG Futura Medium"/>
          <a:cs typeface="AIG Futura Medium"/>
        </a:defRPr>
      </a:lvl1pPr>
      <a:lvl2pPr algn="l" defTabSz="457200" rtl="0" eaLnBrk="0" fontAlgn="base" hangingPunct="0">
        <a:spcBef>
          <a:spcPct val="0"/>
        </a:spcBef>
        <a:spcAft>
          <a:spcPct val="0"/>
        </a:spcAft>
        <a:defRPr sz="3000">
          <a:solidFill>
            <a:srgbClr val="0099D1"/>
          </a:solidFill>
          <a:latin typeface="AIG Futura Medium"/>
          <a:ea typeface="AIG Futura Medium"/>
          <a:cs typeface="AIG Futura Medium"/>
        </a:defRPr>
      </a:lvl2pPr>
      <a:lvl3pPr algn="l" defTabSz="457200" rtl="0" eaLnBrk="0" fontAlgn="base" hangingPunct="0">
        <a:spcBef>
          <a:spcPct val="0"/>
        </a:spcBef>
        <a:spcAft>
          <a:spcPct val="0"/>
        </a:spcAft>
        <a:defRPr sz="3000">
          <a:solidFill>
            <a:srgbClr val="0099D1"/>
          </a:solidFill>
          <a:latin typeface="AIG Futura Medium"/>
          <a:ea typeface="AIG Futura Medium"/>
          <a:cs typeface="AIG Futura Medium"/>
        </a:defRPr>
      </a:lvl3pPr>
      <a:lvl4pPr algn="l" defTabSz="457200" rtl="0" eaLnBrk="0" fontAlgn="base" hangingPunct="0">
        <a:spcBef>
          <a:spcPct val="0"/>
        </a:spcBef>
        <a:spcAft>
          <a:spcPct val="0"/>
        </a:spcAft>
        <a:defRPr sz="3000">
          <a:solidFill>
            <a:srgbClr val="0099D1"/>
          </a:solidFill>
          <a:latin typeface="AIG Futura Medium"/>
          <a:ea typeface="AIG Futura Medium"/>
          <a:cs typeface="AIG Futura Medium"/>
        </a:defRPr>
      </a:lvl4pPr>
      <a:lvl5pPr algn="l" defTabSz="457200" rtl="0" eaLnBrk="0" fontAlgn="base" hangingPunct="0">
        <a:spcBef>
          <a:spcPct val="0"/>
        </a:spcBef>
        <a:spcAft>
          <a:spcPct val="0"/>
        </a:spcAft>
        <a:defRPr sz="3000">
          <a:solidFill>
            <a:srgbClr val="0099D1"/>
          </a:solidFill>
          <a:latin typeface="AIG Futura Medium"/>
          <a:ea typeface="AIG Futura Medium"/>
          <a:cs typeface="AIG Futura Medium"/>
        </a:defRPr>
      </a:lvl5pPr>
      <a:lvl6pPr marL="457200" algn="l" defTabSz="457200" rtl="0" fontAlgn="base">
        <a:spcBef>
          <a:spcPct val="0"/>
        </a:spcBef>
        <a:spcAft>
          <a:spcPct val="0"/>
        </a:spcAft>
        <a:defRPr sz="3000">
          <a:solidFill>
            <a:srgbClr val="0099D1"/>
          </a:solidFill>
          <a:latin typeface="AIG Futura Medium"/>
          <a:ea typeface="AIG Futura Medium"/>
          <a:cs typeface="AIG Futura Medium"/>
        </a:defRPr>
      </a:lvl6pPr>
      <a:lvl7pPr marL="914400" algn="l" defTabSz="457200" rtl="0" fontAlgn="base">
        <a:spcBef>
          <a:spcPct val="0"/>
        </a:spcBef>
        <a:spcAft>
          <a:spcPct val="0"/>
        </a:spcAft>
        <a:defRPr sz="3000">
          <a:solidFill>
            <a:srgbClr val="0099D1"/>
          </a:solidFill>
          <a:latin typeface="AIG Futura Medium"/>
          <a:ea typeface="AIG Futura Medium"/>
          <a:cs typeface="AIG Futura Medium"/>
        </a:defRPr>
      </a:lvl7pPr>
      <a:lvl8pPr marL="1371600" algn="l" defTabSz="457200" rtl="0" fontAlgn="base">
        <a:spcBef>
          <a:spcPct val="0"/>
        </a:spcBef>
        <a:spcAft>
          <a:spcPct val="0"/>
        </a:spcAft>
        <a:defRPr sz="3000">
          <a:solidFill>
            <a:srgbClr val="0099D1"/>
          </a:solidFill>
          <a:latin typeface="AIG Futura Medium"/>
          <a:ea typeface="AIG Futura Medium"/>
          <a:cs typeface="AIG Futura Medium"/>
        </a:defRPr>
      </a:lvl8pPr>
      <a:lvl9pPr marL="1828800" algn="l" defTabSz="457200" rtl="0" fontAlgn="base">
        <a:spcBef>
          <a:spcPct val="0"/>
        </a:spcBef>
        <a:spcAft>
          <a:spcPct val="0"/>
        </a:spcAft>
        <a:defRPr sz="3000">
          <a:solidFill>
            <a:srgbClr val="0099D1"/>
          </a:solidFill>
          <a:latin typeface="AIG Futura Medium"/>
          <a:ea typeface="AIG Futura Medium"/>
          <a:cs typeface="AIG Futura Medium"/>
        </a:defRPr>
      </a:lvl9pPr>
    </p:titleStyle>
    <p:bodyStyle>
      <a:lvl1pPr marL="457200" indent="-457200" algn="l" defTabSz="457200" rtl="0" eaLnBrk="0" fontAlgn="base" hangingPunct="0">
        <a:spcBef>
          <a:spcPct val="0"/>
        </a:spcBef>
        <a:spcAft>
          <a:spcPts val="600"/>
        </a:spcAft>
        <a:buFont typeface="Arial" pitchFamily="34" charset="0"/>
        <a:defRPr sz="2200" kern="1200">
          <a:solidFill>
            <a:srgbClr val="636463"/>
          </a:solidFill>
          <a:latin typeface="AIG Futura Book"/>
          <a:ea typeface="AIG Futura Book"/>
          <a:cs typeface="AIG Futura Book"/>
        </a:defRPr>
      </a:lvl1pPr>
      <a:lvl2pPr marL="457200" indent="-182563" algn="l" defTabSz="457200" rtl="0" eaLnBrk="0" fontAlgn="base" hangingPunct="0">
        <a:spcBef>
          <a:spcPct val="0"/>
        </a:spcBef>
        <a:spcAft>
          <a:spcPts val="600"/>
        </a:spcAft>
        <a:buFont typeface="Arial" pitchFamily="34" charset="0"/>
        <a:buChar char="•"/>
        <a:defRPr sz="2000" kern="1200">
          <a:solidFill>
            <a:srgbClr val="636463"/>
          </a:solidFill>
          <a:latin typeface="AIG Futura Book"/>
          <a:ea typeface="AIG Futura Book"/>
          <a:cs typeface="AIG Futura Book"/>
        </a:defRPr>
      </a:lvl2pPr>
      <a:lvl3pPr marL="803275" indent="-182563" algn="l" defTabSz="457200" rtl="0" eaLnBrk="0" fontAlgn="base" hangingPunct="0">
        <a:spcBef>
          <a:spcPct val="0"/>
        </a:spcBef>
        <a:spcAft>
          <a:spcPts val="600"/>
        </a:spcAft>
        <a:buFont typeface="Arial" pitchFamily="34" charset="0"/>
        <a:buChar char="•"/>
        <a:defRPr kern="1200">
          <a:solidFill>
            <a:srgbClr val="636463"/>
          </a:solidFill>
          <a:latin typeface="AIG Futura Book"/>
          <a:ea typeface="AIG Futura Book"/>
          <a:cs typeface="AIG Futura Book"/>
        </a:defRPr>
      </a:lvl3pPr>
      <a:lvl4pPr marL="1169988" indent="-182563" algn="l" defTabSz="457200" rtl="0" eaLnBrk="0" fontAlgn="base" hangingPunct="0">
        <a:spcBef>
          <a:spcPct val="0"/>
        </a:spcBef>
        <a:spcAft>
          <a:spcPts val="600"/>
        </a:spcAft>
        <a:buFont typeface="Arial" pitchFamily="34" charset="0"/>
        <a:buChar char="•"/>
        <a:defRPr sz="1600" kern="1200">
          <a:solidFill>
            <a:srgbClr val="636463"/>
          </a:solidFill>
          <a:latin typeface="AIG Futura Book"/>
          <a:ea typeface="AIG Futura Book"/>
          <a:cs typeface="AIG Futura Book"/>
        </a:defRPr>
      </a:lvl4pPr>
      <a:lvl5pPr marL="1535113" indent="-182563" algn="l" defTabSz="457200" rtl="0" eaLnBrk="0" fontAlgn="base" hangingPunct="0">
        <a:spcBef>
          <a:spcPct val="0"/>
        </a:spcBef>
        <a:spcAft>
          <a:spcPts val="600"/>
        </a:spcAft>
        <a:buFont typeface="Arial" pitchFamily="34" charset="0"/>
        <a:buChar char="•"/>
        <a:defRPr sz="1600" kern="1200">
          <a:solidFill>
            <a:srgbClr val="636463"/>
          </a:solidFill>
          <a:latin typeface="AIG Futura Book"/>
          <a:ea typeface="AIG Futura Book"/>
          <a:cs typeface="AIG Futura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32" y="1789123"/>
            <a:ext cx="9154632" cy="2123658"/>
          </a:xfrm>
          <a:prstGeom prst="rect">
            <a:avLst/>
          </a:prstGeom>
        </p:spPr>
        <p:txBody>
          <a:bodyPr wrap="square">
            <a:spAutoFit/>
          </a:bodyPr>
          <a:lstStyle/>
          <a:p>
            <a:r>
              <a:rPr lang="en-US" sz="4400" dirty="0" smtClean="0">
                <a:solidFill>
                  <a:srgbClr val="0070C0"/>
                </a:solidFill>
              </a:rPr>
              <a:t>						Warehouses</a:t>
            </a:r>
          </a:p>
          <a:p>
            <a:r>
              <a:rPr lang="en-US" sz="4400" dirty="0" smtClean="0">
                <a:solidFill>
                  <a:srgbClr val="0070C0"/>
                </a:solidFill>
              </a:rPr>
              <a:t>				Underestimate the Risk </a:t>
            </a:r>
          </a:p>
          <a:p>
            <a:r>
              <a:rPr lang="en-US" sz="4400" dirty="0" smtClean="0">
                <a:solidFill>
                  <a:srgbClr val="0070C0"/>
                </a:solidFill>
              </a:rPr>
              <a:t>						at your Peril</a:t>
            </a:r>
            <a:endParaRPr lang="en-ZA" sz="4400" dirty="0">
              <a:solidFill>
                <a:srgbClr val="0070C0"/>
              </a:solidFill>
            </a:endParaRPr>
          </a:p>
        </p:txBody>
      </p:sp>
      <p:pic>
        <p:nvPicPr>
          <p:cNvPr id="3" name="Picture 5" descr="AIG_PRI_pms2995.jpg"/>
          <p:cNvPicPr>
            <a:picLocks noChangeAspect="1"/>
          </p:cNvPicPr>
          <p:nvPr/>
        </p:nvPicPr>
        <p:blipFill>
          <a:blip r:embed="rId2"/>
          <a:srcRect/>
          <a:stretch>
            <a:fillRect/>
          </a:stretch>
        </p:blipFill>
        <p:spPr bwMode="auto">
          <a:xfrm>
            <a:off x="457200" y="533400"/>
            <a:ext cx="1387475" cy="749300"/>
          </a:xfrm>
          <a:prstGeom prst="rect">
            <a:avLst/>
          </a:prstGeom>
          <a:noFill/>
          <a:ln w="9525">
            <a:noFill/>
            <a:miter lim="800000"/>
            <a:headEnd/>
            <a:tailEnd/>
          </a:ln>
        </p:spPr>
      </p:pic>
      <p:sp>
        <p:nvSpPr>
          <p:cNvPr id="4" name="TextBox 3"/>
          <p:cNvSpPr txBox="1"/>
          <p:nvPr/>
        </p:nvSpPr>
        <p:spPr>
          <a:xfrm>
            <a:off x="1477926" y="4922874"/>
            <a:ext cx="5724709" cy="646331"/>
          </a:xfrm>
          <a:prstGeom prst="rect">
            <a:avLst/>
          </a:prstGeom>
          <a:noFill/>
        </p:spPr>
        <p:txBody>
          <a:bodyPr wrap="none" rtlCol="0">
            <a:spAutoFit/>
          </a:bodyPr>
          <a:lstStyle/>
          <a:p>
            <a:r>
              <a:rPr lang="en-US" dirty="0" smtClean="0"/>
              <a:t>South African Marine Insurance Forum </a:t>
            </a:r>
            <a:r>
              <a:rPr lang="en-US" dirty="0" smtClean="0"/>
              <a:t>09th</a:t>
            </a:r>
            <a:r>
              <a:rPr lang="en-US" dirty="0" smtClean="0"/>
              <a:t> </a:t>
            </a:r>
            <a:r>
              <a:rPr lang="en-US" dirty="0" smtClean="0"/>
              <a:t>May 2014</a:t>
            </a:r>
          </a:p>
          <a:p>
            <a:r>
              <a:rPr lang="en-US" dirty="0" smtClean="0"/>
              <a:t>Capt  Andrew Walker</a:t>
            </a:r>
            <a:endParaRPr lang="en-Z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 risk</a:t>
            </a:r>
            <a:endParaRPr lang="en-ZA" dirty="0"/>
          </a:p>
        </p:txBody>
      </p:sp>
      <p:pic>
        <p:nvPicPr>
          <p:cNvPr id="4" name="Content Placeholder 3" descr="eqs003-001_med.png"/>
          <p:cNvPicPr>
            <a:picLocks noGrp="1" noChangeAspect="1"/>
          </p:cNvPicPr>
          <p:nvPr>
            <p:ph idx="1"/>
          </p:nvPr>
        </p:nvPicPr>
        <p:blipFill>
          <a:blip r:embed="rId2"/>
          <a:stretch>
            <a:fillRect/>
          </a:stretch>
        </p:blipFill>
        <p:spPr>
          <a:xfrm>
            <a:off x="1169582" y="1121736"/>
            <a:ext cx="6698512" cy="502388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 Risk</a:t>
            </a:r>
            <a:endParaRPr lang="en-ZA" dirty="0"/>
          </a:p>
        </p:txBody>
      </p:sp>
      <p:sp>
        <p:nvSpPr>
          <p:cNvPr id="3" name="Content Placeholder 2"/>
          <p:cNvSpPr>
            <a:spLocks noGrp="1"/>
          </p:cNvSpPr>
          <p:nvPr>
            <p:ph idx="1"/>
          </p:nvPr>
        </p:nvSpPr>
        <p:spPr>
          <a:xfrm>
            <a:off x="457200" y="988828"/>
            <a:ext cx="8229600" cy="2068033"/>
          </a:xfrm>
        </p:spPr>
        <p:txBody>
          <a:bodyPr/>
          <a:lstStyle/>
          <a:p>
            <a:r>
              <a:rPr lang="en-US" dirty="0" smtClean="0"/>
              <a:t>Is the area prone to earthquakes</a:t>
            </a:r>
          </a:p>
          <a:p>
            <a:endParaRPr lang="en-US" dirty="0" smtClean="0"/>
          </a:p>
          <a:p>
            <a:r>
              <a:rPr lang="en-US" dirty="0" smtClean="0"/>
              <a:t>Does the warehouse comply with regional regulations in high risk areas</a:t>
            </a:r>
          </a:p>
          <a:p>
            <a:endParaRPr lang="en-US" dirty="0" smtClean="0"/>
          </a:p>
          <a:p>
            <a:r>
              <a:rPr lang="en-US" dirty="0" smtClean="0"/>
              <a:t>Are the storage racks able to withstand a degree of earthquake activity</a:t>
            </a:r>
          </a:p>
          <a:p>
            <a:endParaRPr lang="en-US" dirty="0" smtClean="0"/>
          </a:p>
          <a:p>
            <a:r>
              <a:rPr lang="en-US" dirty="0" smtClean="0"/>
              <a:t>Is the area at risk of Tsunamis – proximity to the coast</a:t>
            </a:r>
          </a:p>
          <a:p>
            <a:endParaRPr lang="en-ZA" dirty="0"/>
          </a:p>
        </p:txBody>
      </p:sp>
      <p:pic>
        <p:nvPicPr>
          <p:cNvPr id="4" name="Picture 3" descr="LL-seismic-1.jpg"/>
          <p:cNvPicPr>
            <a:picLocks noChangeAspect="1"/>
          </p:cNvPicPr>
          <p:nvPr/>
        </p:nvPicPr>
        <p:blipFill>
          <a:blip r:embed="rId2"/>
          <a:stretch>
            <a:fillRect/>
          </a:stretch>
        </p:blipFill>
        <p:spPr>
          <a:xfrm>
            <a:off x="4741952" y="3710762"/>
            <a:ext cx="3763926" cy="2499482"/>
          </a:xfrm>
          <a:prstGeom prst="rect">
            <a:avLst/>
          </a:prstGeom>
        </p:spPr>
      </p:pic>
      <p:pic>
        <p:nvPicPr>
          <p:cNvPr id="5" name="Picture 4" descr="7525328_standalone_prod_affiliate_56.jpg"/>
          <p:cNvPicPr>
            <a:picLocks noChangeAspect="1"/>
          </p:cNvPicPr>
          <p:nvPr/>
        </p:nvPicPr>
        <p:blipFill>
          <a:blip r:embed="rId3"/>
          <a:stretch>
            <a:fillRect/>
          </a:stretch>
        </p:blipFill>
        <p:spPr>
          <a:xfrm>
            <a:off x="381000" y="3710762"/>
            <a:ext cx="3561021" cy="237401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Philippines Nov 2013  Typhoon </a:t>
            </a:r>
            <a:r>
              <a:rPr lang="en-US" dirty="0" err="1" smtClean="0"/>
              <a:t>Haiyan</a:t>
            </a:r>
            <a:endParaRPr lang="en-ZA" dirty="0"/>
          </a:p>
        </p:txBody>
      </p:sp>
      <p:pic>
        <p:nvPicPr>
          <p:cNvPr id="4" name="Content Placeholder 3" descr="typhoon_2729628b.jpg"/>
          <p:cNvPicPr>
            <a:picLocks noGrp="1" noChangeAspect="1"/>
          </p:cNvPicPr>
          <p:nvPr>
            <p:ph idx="1"/>
          </p:nvPr>
        </p:nvPicPr>
        <p:blipFill>
          <a:blip r:embed="rId2"/>
          <a:stretch>
            <a:fillRect/>
          </a:stretch>
        </p:blipFill>
        <p:spPr>
          <a:xfrm>
            <a:off x="894257" y="1281223"/>
            <a:ext cx="7015243" cy="45259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Flooding Risk</a:t>
            </a:r>
            <a:endParaRPr lang="en-ZA" dirty="0"/>
          </a:p>
        </p:txBody>
      </p:sp>
      <p:pic>
        <p:nvPicPr>
          <p:cNvPr id="4" name="Content Placeholder 3" descr="Picture1.png"/>
          <p:cNvPicPr>
            <a:picLocks noGrp="1" noChangeAspect="1"/>
          </p:cNvPicPr>
          <p:nvPr>
            <p:ph idx="1"/>
          </p:nvPr>
        </p:nvPicPr>
        <p:blipFill>
          <a:blip r:embed="rId2"/>
          <a:srcRect t="8475"/>
          <a:stretch>
            <a:fillRect/>
          </a:stretch>
        </p:blipFill>
        <p:spPr>
          <a:xfrm>
            <a:off x="457200" y="1584251"/>
            <a:ext cx="8318512" cy="421049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 Risk</a:t>
            </a:r>
            <a:endParaRPr lang="en-ZA" dirty="0"/>
          </a:p>
        </p:txBody>
      </p:sp>
      <p:sp>
        <p:nvSpPr>
          <p:cNvPr id="3" name="Content Placeholder 2"/>
          <p:cNvSpPr>
            <a:spLocks noGrp="1"/>
          </p:cNvSpPr>
          <p:nvPr>
            <p:ph idx="1"/>
          </p:nvPr>
        </p:nvSpPr>
        <p:spPr>
          <a:xfrm>
            <a:off x="457200" y="1095153"/>
            <a:ext cx="8229600" cy="4525963"/>
          </a:xfrm>
        </p:spPr>
        <p:txBody>
          <a:bodyPr/>
          <a:lstStyle/>
          <a:p>
            <a:pPr marL="446088" indent="-446088">
              <a:buFont typeface="Wingdings" pitchFamily="2" charset="2"/>
              <a:buChar char="Ø"/>
            </a:pPr>
            <a:r>
              <a:rPr lang="en-US" dirty="0" smtClean="0">
                <a:solidFill>
                  <a:schemeClr val="tx1"/>
                </a:solidFill>
              </a:rPr>
              <a:t>Proximity to river systems, </a:t>
            </a:r>
            <a:r>
              <a:rPr lang="en-US" dirty="0" err="1" smtClean="0">
                <a:solidFill>
                  <a:schemeClr val="tx1"/>
                </a:solidFill>
              </a:rPr>
              <a:t>lakes,dams</a:t>
            </a:r>
            <a:r>
              <a:rPr lang="en-US" dirty="0" smtClean="0">
                <a:solidFill>
                  <a:schemeClr val="tx1"/>
                </a:solidFill>
              </a:rPr>
              <a:t> , marshes and canals</a:t>
            </a:r>
          </a:p>
          <a:p>
            <a:pPr marL="446088" indent="-446088">
              <a:buFont typeface="Wingdings" pitchFamily="2" charset="2"/>
              <a:buChar char="Ø"/>
            </a:pPr>
            <a:endParaRPr lang="en-US" dirty="0" smtClean="0">
              <a:solidFill>
                <a:schemeClr val="tx1"/>
              </a:solidFill>
            </a:endParaRPr>
          </a:p>
          <a:p>
            <a:pPr marL="446088" indent="-446088">
              <a:buFont typeface="Wingdings" pitchFamily="2" charset="2"/>
              <a:buChar char="Ø"/>
            </a:pPr>
            <a:r>
              <a:rPr lang="en-US" dirty="0" smtClean="0">
                <a:solidFill>
                  <a:schemeClr val="tx1"/>
                </a:solidFill>
              </a:rPr>
              <a:t>Proximity to the coast – Storm surges</a:t>
            </a:r>
          </a:p>
          <a:p>
            <a:pPr marL="446088" indent="-446088">
              <a:buFont typeface="Wingdings" pitchFamily="2" charset="2"/>
              <a:buChar char="Ø"/>
            </a:pPr>
            <a:endParaRPr lang="en-US" dirty="0" smtClean="0">
              <a:solidFill>
                <a:schemeClr val="tx1"/>
              </a:solidFill>
            </a:endParaRPr>
          </a:p>
          <a:p>
            <a:pPr marL="446088" indent="-446088">
              <a:buFont typeface="Wingdings" pitchFamily="2" charset="2"/>
              <a:buChar char="Ø"/>
            </a:pPr>
            <a:r>
              <a:rPr lang="en-US" dirty="0" smtClean="0">
                <a:solidFill>
                  <a:schemeClr val="tx1"/>
                </a:solidFill>
              </a:rPr>
              <a:t>Geographical positioning :- Elevation , mudslide risk area</a:t>
            </a:r>
          </a:p>
          <a:p>
            <a:pPr marL="446088" indent="-446088">
              <a:buFont typeface="Wingdings" pitchFamily="2" charset="2"/>
              <a:buChar char="Ø"/>
            </a:pPr>
            <a:endParaRPr lang="en-US" dirty="0" smtClean="0">
              <a:solidFill>
                <a:schemeClr val="tx1"/>
              </a:solidFill>
            </a:endParaRPr>
          </a:p>
          <a:p>
            <a:pPr marL="446088" indent="-446088">
              <a:buFont typeface="Wingdings" pitchFamily="2" charset="2"/>
              <a:buChar char="Ø"/>
            </a:pPr>
            <a:r>
              <a:rPr lang="en-US" dirty="0" smtClean="0">
                <a:solidFill>
                  <a:schemeClr val="tx1"/>
                </a:solidFill>
              </a:rPr>
              <a:t>Structure - Drainage systems ( Roof and ground facility ) and if warehouse flooring is raised.</a:t>
            </a:r>
          </a:p>
          <a:p>
            <a:pPr marL="446088" indent="-446088">
              <a:buFont typeface="Wingdings" pitchFamily="2" charset="2"/>
              <a:buChar char="Ø"/>
            </a:pPr>
            <a:endParaRPr lang="en-ZA" dirty="0" smtClean="0"/>
          </a:p>
          <a:p>
            <a:pPr marL="446088" indent="-446088">
              <a:buFont typeface="Wingdings" pitchFamily="2" charset="2"/>
              <a:buChar char="Ø"/>
            </a:pPr>
            <a:r>
              <a:rPr lang="en-ZA" dirty="0" smtClean="0">
                <a:solidFill>
                  <a:schemeClr val="tx1"/>
                </a:solidFill>
              </a:rPr>
              <a:t>	Stock should be stored at least 150mm clear of the floor to prevent water damage</a:t>
            </a:r>
            <a:r>
              <a:rPr lang="en-ZA" dirty="0" smtClean="0"/>
              <a:t>. </a:t>
            </a:r>
            <a:endParaRPr lang="en-US" dirty="0" smtClean="0">
              <a:solidFill>
                <a:schemeClr val="tx1"/>
              </a:solidFill>
            </a:endParaRPr>
          </a:p>
          <a:p>
            <a:pPr marL="446088" indent="-446088">
              <a:buFont typeface="Wingdings" pitchFamily="2" charset="2"/>
              <a:buChar char="Ø"/>
            </a:pPr>
            <a:endParaRPr lang="en-US" dirty="0" smtClean="0">
              <a:solidFill>
                <a:schemeClr val="tx1"/>
              </a:solidFill>
            </a:endParaRPr>
          </a:p>
          <a:p>
            <a:pPr marL="446088" indent="-446088">
              <a:buFont typeface="Wingdings" pitchFamily="2" charset="2"/>
              <a:buChar char="Ø"/>
            </a:pPr>
            <a:r>
              <a:rPr lang="en-US" dirty="0" smtClean="0">
                <a:solidFill>
                  <a:schemeClr val="tx1"/>
                </a:solidFill>
              </a:rPr>
              <a:t>Is emergency equipment such as portable pumps and accessories readily available with knowledge of use. </a:t>
            </a:r>
          </a:p>
          <a:p>
            <a:pPr>
              <a:buFont typeface="Wingdings" pitchFamily="2" charset="2"/>
              <a:buChar char="Ø"/>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Warehouse Fire Risk</a:t>
            </a:r>
            <a:endParaRPr lang="en-ZA" sz="3600" b="1" dirty="0"/>
          </a:p>
        </p:txBody>
      </p:sp>
      <p:pic>
        <p:nvPicPr>
          <p:cNvPr id="7" name="Picture 6" descr="cotton_mill_fire-300x227.jpg"/>
          <p:cNvPicPr>
            <a:picLocks noChangeAspect="1"/>
          </p:cNvPicPr>
          <p:nvPr/>
        </p:nvPicPr>
        <p:blipFill>
          <a:blip r:embed="rId3"/>
          <a:stretch>
            <a:fillRect/>
          </a:stretch>
        </p:blipFill>
        <p:spPr>
          <a:xfrm>
            <a:off x="1265273" y="975183"/>
            <a:ext cx="6826103" cy="516508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7953"/>
            <a:ext cx="7017657" cy="1143000"/>
          </a:xfrm>
        </p:spPr>
        <p:txBody>
          <a:bodyPr/>
          <a:lstStyle/>
          <a:p>
            <a:r>
              <a:rPr lang="en-US" dirty="0" smtClean="0"/>
              <a:t>Understanding Fire Risk</a:t>
            </a:r>
            <a:endParaRPr lang="en-ZA" dirty="0"/>
          </a:p>
        </p:txBody>
      </p:sp>
      <p:sp>
        <p:nvSpPr>
          <p:cNvPr id="3" name="Content Placeholder 2"/>
          <p:cNvSpPr>
            <a:spLocks noGrp="1"/>
          </p:cNvSpPr>
          <p:nvPr>
            <p:ph idx="1"/>
          </p:nvPr>
        </p:nvSpPr>
        <p:spPr>
          <a:xfrm>
            <a:off x="457200" y="1780953"/>
            <a:ext cx="8229600" cy="4525963"/>
          </a:xfrm>
        </p:spPr>
        <p:txBody>
          <a:bodyPr/>
          <a:lstStyle/>
          <a:p>
            <a:pPr marL="265113" indent="-265113">
              <a:buFont typeface="Wingdings" pitchFamily="2" charset="2"/>
              <a:buChar char="Ø"/>
            </a:pPr>
            <a:r>
              <a:rPr lang="en-ZA" sz="2400" dirty="0" smtClean="0">
                <a:solidFill>
                  <a:schemeClr val="tx1"/>
                </a:solidFill>
              </a:rPr>
              <a:t>Many of the most costly fires occur in warehouses and storage areas, where often a high fire risk is combined with high values and/or a high business dependency. </a:t>
            </a:r>
          </a:p>
          <a:p>
            <a:pPr>
              <a:buFont typeface="Wingdings" pitchFamily="2" charset="2"/>
              <a:buChar char="Ø"/>
            </a:pPr>
            <a:endParaRPr lang="en-ZA" sz="2400" dirty="0" smtClean="0">
              <a:solidFill>
                <a:schemeClr val="tx1"/>
              </a:solidFill>
            </a:endParaRPr>
          </a:p>
          <a:p>
            <a:pPr marL="265113" indent="-265113">
              <a:buFont typeface="Wingdings" pitchFamily="2" charset="2"/>
              <a:buChar char="Ø"/>
            </a:pPr>
            <a:r>
              <a:rPr lang="en-ZA" sz="2400" dirty="0" smtClean="0">
                <a:solidFill>
                  <a:schemeClr val="tx1"/>
                </a:solidFill>
              </a:rPr>
              <a:t>In recent years the fire risk associated with warehouses and storage areas has been exacerbated by the increasing use of combustible packaging, including expanded plastics and the move to ever larger and higher warehouses with increasing levels of automation and limited </a:t>
            </a:r>
            <a:r>
              <a:rPr lang="en-ZA" sz="2400" dirty="0" err="1" smtClean="0">
                <a:solidFill>
                  <a:schemeClr val="tx1"/>
                </a:solidFill>
              </a:rPr>
              <a:t>compartmentation</a:t>
            </a:r>
            <a:r>
              <a:rPr lang="en-ZA" sz="2400" dirty="0" smtClean="0">
                <a:solidFill>
                  <a:schemeClr val="tx1"/>
                </a:solidFill>
              </a:rPr>
              <a:t>. </a:t>
            </a:r>
          </a:p>
          <a:p>
            <a:r>
              <a:rPr lang="en-ZA" dirty="0" smtClean="0"/>
              <a:t>. </a:t>
            </a:r>
            <a:endParaRPr lang="en-Z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1479"/>
            <a:ext cx="8229600" cy="1754372"/>
          </a:xfrm>
        </p:spPr>
        <p:txBody>
          <a:bodyPr/>
          <a:lstStyle/>
          <a:p>
            <a:pPr marL="0" indent="0"/>
            <a:r>
              <a:rPr lang="en-ZA" sz="2400" dirty="0" smtClean="0">
                <a:solidFill>
                  <a:schemeClr val="tx1"/>
                </a:solidFill>
              </a:rPr>
              <a:t>The only proven method of controlling a warehouse fire is with properly designed and maintained automatic sprinkler systems. If sprinkler protection is not provided, the likelihood of controlling a fire in a warehouse is minimal, at best.</a:t>
            </a:r>
            <a:endParaRPr lang="en-ZA" sz="2400" b="1" dirty="0" smtClean="0">
              <a:solidFill>
                <a:schemeClr val="tx1"/>
              </a:solidFill>
            </a:endParaRPr>
          </a:p>
          <a:p>
            <a:pPr marL="0" indent="0"/>
            <a:endParaRPr lang="en-US" b="1" dirty="0" smtClean="0">
              <a:solidFill>
                <a:schemeClr val="tx1"/>
              </a:solidFill>
            </a:endParaRPr>
          </a:p>
        </p:txBody>
      </p:sp>
      <p:pic>
        <p:nvPicPr>
          <p:cNvPr id="4" name="Picture 3" descr="220px-Sprinkler_-_by_Adrian_Sampson.jpg"/>
          <p:cNvPicPr>
            <a:picLocks noChangeAspect="1"/>
          </p:cNvPicPr>
          <p:nvPr/>
        </p:nvPicPr>
        <p:blipFill>
          <a:blip r:embed="rId2"/>
          <a:stretch>
            <a:fillRect/>
          </a:stretch>
        </p:blipFill>
        <p:spPr>
          <a:xfrm>
            <a:off x="2509285" y="3332864"/>
            <a:ext cx="4856716" cy="2972686"/>
          </a:xfrm>
          <a:prstGeom prst="rect">
            <a:avLst/>
          </a:prstGeom>
          <a:ln>
            <a:noFill/>
          </a:ln>
          <a:effectLst>
            <a:softEdge rad="112500"/>
          </a:effectLst>
        </p:spPr>
      </p:pic>
      <p:sp>
        <p:nvSpPr>
          <p:cNvPr id="5" name="Title 1"/>
          <p:cNvSpPr>
            <a:spLocks noGrp="1"/>
          </p:cNvSpPr>
          <p:nvPr>
            <p:ph type="title"/>
          </p:nvPr>
        </p:nvSpPr>
        <p:spPr>
          <a:xfrm>
            <a:off x="457200" y="255181"/>
            <a:ext cx="7017657" cy="1143000"/>
          </a:xfrm>
        </p:spPr>
        <p:txBody>
          <a:bodyPr/>
          <a:lstStyle/>
          <a:p>
            <a:r>
              <a:rPr lang="en-US" dirty="0" smtClean="0"/>
              <a:t>Understanding Fire Risk</a:t>
            </a:r>
            <a:endParaRPr lang="en-Z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08074"/>
            <a:ext cx="8229600" cy="4525963"/>
          </a:xfrm>
        </p:spPr>
        <p:txBody>
          <a:bodyPr/>
          <a:lstStyle/>
          <a:p>
            <a:pPr marL="0" indent="0"/>
            <a:r>
              <a:rPr lang="en-ZA" sz="2000" dirty="0" smtClean="0">
                <a:solidFill>
                  <a:schemeClr val="tx1"/>
                </a:solidFill>
              </a:rPr>
              <a:t>Experience of warehouse fires shows that extensive damage occurs as a result of factors such as the following:</a:t>
            </a:r>
          </a:p>
          <a:p>
            <a:endParaRPr lang="en-ZA" sz="2000" dirty="0" smtClean="0">
              <a:solidFill>
                <a:schemeClr val="tx1"/>
              </a:solidFill>
            </a:endParaRPr>
          </a:p>
          <a:p>
            <a:pPr>
              <a:buFont typeface="Wingdings" pitchFamily="2" charset="2"/>
              <a:buChar char="Ø"/>
            </a:pPr>
            <a:r>
              <a:rPr lang="en-ZA" sz="2000" dirty="0" smtClean="0">
                <a:solidFill>
                  <a:schemeClr val="tx1"/>
                </a:solidFill>
              </a:rPr>
              <a:t> Late discovery of the fire.</a:t>
            </a:r>
          </a:p>
          <a:p>
            <a:pPr>
              <a:buFont typeface="Wingdings" pitchFamily="2" charset="2"/>
              <a:buChar char="Ø"/>
            </a:pPr>
            <a:r>
              <a:rPr lang="en-ZA" sz="2000" dirty="0" smtClean="0">
                <a:solidFill>
                  <a:schemeClr val="tx1"/>
                </a:solidFill>
              </a:rPr>
              <a:t> Rapid fire spread.</a:t>
            </a:r>
          </a:p>
          <a:p>
            <a:pPr>
              <a:buFont typeface="Wingdings" pitchFamily="2" charset="2"/>
              <a:buChar char="Ø"/>
            </a:pPr>
            <a:r>
              <a:rPr lang="en-ZA" sz="2000" dirty="0" smtClean="0">
                <a:solidFill>
                  <a:schemeClr val="tx1"/>
                </a:solidFill>
              </a:rPr>
              <a:t> Inadequacies in storage space layout and design.</a:t>
            </a:r>
          </a:p>
          <a:p>
            <a:pPr>
              <a:buFont typeface="Wingdings" pitchFamily="2" charset="2"/>
              <a:buChar char="Ø"/>
            </a:pPr>
            <a:r>
              <a:rPr lang="en-ZA" sz="2000" dirty="0" smtClean="0">
                <a:solidFill>
                  <a:schemeClr val="tx1"/>
                </a:solidFill>
              </a:rPr>
              <a:t> Lack of compartmentalisation.</a:t>
            </a:r>
          </a:p>
          <a:p>
            <a:pPr>
              <a:buFont typeface="Wingdings" pitchFamily="2" charset="2"/>
              <a:buChar char="Ø"/>
            </a:pPr>
            <a:r>
              <a:rPr lang="en-ZA" sz="2000" dirty="0" smtClean="0">
                <a:solidFill>
                  <a:schemeClr val="tx1"/>
                </a:solidFill>
              </a:rPr>
              <a:t> Bad housekeeping.</a:t>
            </a:r>
          </a:p>
          <a:p>
            <a:pPr>
              <a:buFont typeface="Wingdings" pitchFamily="2" charset="2"/>
              <a:buChar char="Ø"/>
            </a:pPr>
            <a:r>
              <a:rPr lang="en-ZA" sz="2000" dirty="0" smtClean="0">
                <a:solidFill>
                  <a:schemeClr val="tx1"/>
                </a:solidFill>
              </a:rPr>
              <a:t> A disproportionate amount of stored goods.</a:t>
            </a:r>
          </a:p>
          <a:p>
            <a:pPr>
              <a:buFont typeface="Wingdings" pitchFamily="2" charset="2"/>
              <a:buChar char="Ø"/>
            </a:pPr>
            <a:r>
              <a:rPr lang="en-ZA" sz="2000" dirty="0" smtClean="0">
                <a:solidFill>
                  <a:schemeClr val="tx1"/>
                </a:solidFill>
              </a:rPr>
              <a:t> Generation of a high level of toxic fumes and gases.</a:t>
            </a:r>
          </a:p>
          <a:p>
            <a:pPr>
              <a:buFont typeface="Wingdings" pitchFamily="2" charset="2"/>
              <a:buChar char="Ø"/>
            </a:pPr>
            <a:r>
              <a:rPr lang="en-ZA" sz="2000" dirty="0" smtClean="0">
                <a:solidFill>
                  <a:schemeClr val="tx1"/>
                </a:solidFill>
              </a:rPr>
              <a:t> Absence of automatic sprinklers.</a:t>
            </a:r>
          </a:p>
          <a:p>
            <a:pPr>
              <a:buFont typeface="Wingdings" pitchFamily="2" charset="2"/>
              <a:buChar char="Ø"/>
            </a:pPr>
            <a:r>
              <a:rPr lang="en-ZA" sz="2000" dirty="0" smtClean="0">
                <a:solidFill>
                  <a:schemeClr val="tx1"/>
                </a:solidFill>
              </a:rPr>
              <a:t> Absence of a damage reduction and action plan in the event of emergency.</a:t>
            </a:r>
            <a:endParaRPr lang="en-ZA" sz="20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Warehouse Fire Risk</a:t>
            </a:r>
            <a:endParaRPr lang="en-ZA" dirty="0"/>
          </a:p>
        </p:txBody>
      </p:sp>
      <p:sp>
        <p:nvSpPr>
          <p:cNvPr id="3" name="Content Placeholder 2"/>
          <p:cNvSpPr>
            <a:spLocks noGrp="1"/>
          </p:cNvSpPr>
          <p:nvPr>
            <p:ph idx="1"/>
          </p:nvPr>
        </p:nvSpPr>
        <p:spPr>
          <a:xfrm>
            <a:off x="457200" y="1148316"/>
            <a:ext cx="8229600" cy="4525963"/>
          </a:xfrm>
        </p:spPr>
        <p:txBody>
          <a:bodyPr/>
          <a:lstStyle/>
          <a:p>
            <a:endParaRPr lang="en-ZA" dirty="0" smtClean="0"/>
          </a:p>
          <a:p>
            <a:pPr marL="0" indent="0"/>
            <a:r>
              <a:rPr lang="en-ZA" sz="2400" dirty="0" smtClean="0">
                <a:solidFill>
                  <a:schemeClr val="tx1"/>
                </a:solidFill>
              </a:rPr>
              <a:t>In order to understand the nature of the fire risk presented by warehouses and storage areas it is necessary to understand the key features associated with storage and their impact on both the rate of fire inception and fire spread i.e. </a:t>
            </a:r>
          </a:p>
          <a:p>
            <a:endParaRPr lang="en-ZA" sz="2400" dirty="0" smtClean="0"/>
          </a:p>
          <a:p>
            <a:pPr>
              <a:buFont typeface="Wingdings" pitchFamily="2" charset="2"/>
              <a:buChar char="Ø"/>
            </a:pPr>
            <a:r>
              <a:rPr lang="en-ZA" sz="2400" dirty="0" smtClean="0">
                <a:solidFill>
                  <a:schemeClr val="tx1"/>
                </a:solidFill>
              </a:rPr>
              <a:t>Commodity Classification </a:t>
            </a:r>
          </a:p>
          <a:p>
            <a:pPr>
              <a:buFont typeface="Wingdings" pitchFamily="2" charset="2"/>
              <a:buChar char="Ø"/>
            </a:pPr>
            <a:endParaRPr lang="en-ZA" sz="2400" dirty="0" smtClean="0">
              <a:solidFill>
                <a:schemeClr val="tx1"/>
              </a:solidFill>
            </a:endParaRPr>
          </a:p>
          <a:p>
            <a:pPr>
              <a:buFont typeface="Wingdings" pitchFamily="2" charset="2"/>
              <a:buChar char="Ø"/>
            </a:pPr>
            <a:r>
              <a:rPr lang="en-ZA" sz="2400" dirty="0" smtClean="0">
                <a:solidFill>
                  <a:schemeClr val="tx1"/>
                </a:solidFill>
              </a:rPr>
              <a:t>Storage Configuration </a:t>
            </a:r>
          </a:p>
          <a:p>
            <a:pPr>
              <a:buFont typeface="Wingdings" pitchFamily="2" charset="2"/>
              <a:buChar char="Ø"/>
            </a:pPr>
            <a:endParaRPr lang="en-ZA" sz="2400" dirty="0" smtClean="0">
              <a:solidFill>
                <a:schemeClr val="tx1"/>
              </a:solidFill>
            </a:endParaRPr>
          </a:p>
          <a:p>
            <a:pPr>
              <a:buFont typeface="Wingdings" pitchFamily="2" charset="2"/>
              <a:buChar char="Ø"/>
            </a:pPr>
            <a:r>
              <a:rPr lang="en-ZA" sz="2400" dirty="0" smtClean="0">
                <a:solidFill>
                  <a:schemeClr val="tx1"/>
                </a:solidFill>
              </a:rPr>
              <a:t>Storage Heigh</a:t>
            </a:r>
            <a:r>
              <a:rPr lang="en-ZA" sz="2400" dirty="0" smtClean="0"/>
              <a:t>t </a:t>
            </a:r>
          </a:p>
          <a:p>
            <a:endParaRPr lang="en-Z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48856" y="1281223"/>
            <a:ext cx="8229600" cy="4525963"/>
          </a:xfrm>
        </p:spPr>
        <p:txBody>
          <a:bodyPr/>
          <a:lstStyle/>
          <a:p>
            <a:pPr marL="285750" indent="-285750">
              <a:lnSpc>
                <a:spcPct val="80000"/>
              </a:lnSpc>
              <a:buFont typeface="Wingdings" pitchFamily="2" charset="2"/>
              <a:buChar char="Ø"/>
            </a:pPr>
            <a:r>
              <a:rPr lang="en-US" sz="3200" dirty="0" smtClean="0">
                <a:solidFill>
                  <a:schemeClr val="tx1"/>
                </a:solidFill>
              </a:rPr>
              <a:t>Negative Impact of a loss</a:t>
            </a:r>
          </a:p>
          <a:p>
            <a:pPr marL="285750" indent="-285750">
              <a:lnSpc>
                <a:spcPct val="80000"/>
              </a:lnSpc>
              <a:buFont typeface="Wingdings" pitchFamily="2" charset="2"/>
              <a:buChar char="Ø"/>
            </a:pPr>
            <a:endParaRPr lang="en-US" sz="3200" dirty="0" smtClean="0">
              <a:solidFill>
                <a:schemeClr val="tx1"/>
              </a:solidFill>
            </a:endParaRPr>
          </a:p>
          <a:p>
            <a:pPr marL="285750" indent="-285750">
              <a:lnSpc>
                <a:spcPct val="80000"/>
              </a:lnSpc>
              <a:buFont typeface="Wingdings" pitchFamily="2" charset="2"/>
              <a:buChar char="Ø"/>
            </a:pPr>
            <a:r>
              <a:rPr lang="en-US" sz="3200" dirty="0" smtClean="0">
                <a:solidFill>
                  <a:schemeClr val="tx1"/>
                </a:solidFill>
              </a:rPr>
              <a:t>Warehouses - What are the risks</a:t>
            </a:r>
          </a:p>
          <a:p>
            <a:pPr marL="285750" indent="-285750">
              <a:lnSpc>
                <a:spcPct val="80000"/>
              </a:lnSpc>
              <a:buFont typeface="Wingdings" pitchFamily="2" charset="2"/>
              <a:buChar char="Ø"/>
            </a:pPr>
            <a:endParaRPr lang="en-US" sz="3200" dirty="0" smtClean="0">
              <a:solidFill>
                <a:schemeClr val="tx1"/>
              </a:solidFill>
            </a:endParaRPr>
          </a:p>
          <a:p>
            <a:pPr marL="285750" indent="-285750">
              <a:lnSpc>
                <a:spcPct val="80000"/>
              </a:lnSpc>
              <a:buFont typeface="Wingdings" pitchFamily="2" charset="2"/>
              <a:buChar char="Ø"/>
            </a:pPr>
            <a:r>
              <a:rPr lang="en-US" sz="3200" dirty="0" smtClean="0">
                <a:solidFill>
                  <a:schemeClr val="tx1"/>
                </a:solidFill>
              </a:rPr>
              <a:t>The requirements of a survey</a:t>
            </a:r>
          </a:p>
          <a:p>
            <a:pPr marL="285750" indent="-285750">
              <a:lnSpc>
                <a:spcPct val="80000"/>
              </a:lnSpc>
              <a:buFont typeface="Wingdings" pitchFamily="2" charset="2"/>
              <a:buChar char="Ø"/>
              <a:tabLst>
                <a:tab pos="1616075" algn="l"/>
              </a:tabLst>
            </a:pPr>
            <a:endParaRPr lang="en-US" sz="3200" dirty="0" smtClean="0">
              <a:solidFill>
                <a:schemeClr val="tx1"/>
              </a:solidFill>
            </a:endParaRPr>
          </a:p>
          <a:p>
            <a:pPr marL="285750" indent="-285750">
              <a:lnSpc>
                <a:spcPct val="80000"/>
              </a:lnSpc>
              <a:buFont typeface="Wingdings" pitchFamily="2" charset="2"/>
              <a:buChar char="Ø"/>
            </a:pPr>
            <a:r>
              <a:rPr lang="en-US" sz="3200" dirty="0" smtClean="0">
                <a:solidFill>
                  <a:schemeClr val="tx1"/>
                </a:solidFill>
              </a:rPr>
              <a:t>Questions</a:t>
            </a:r>
          </a:p>
          <a:p>
            <a:pPr lvl="2" eaLnBrk="1" hangingPunct="1"/>
            <a:endParaRPr lang="en-US" sz="1500" dirty="0" smtClean="0">
              <a:solidFill>
                <a:schemeClr val="tx1"/>
              </a:solidFill>
              <a:cs typeface="Arial" pitchFamily="34" charset="0"/>
            </a:endParaRPr>
          </a:p>
          <a:p>
            <a:pPr eaLnBrk="1" hangingPunct="1"/>
            <a:endParaRPr lang="en-US" sz="1500" dirty="0" smtClean="0">
              <a:latin typeface="Arial" pitchFamily="34" charset="0"/>
              <a:cs typeface="Arial" pitchFamily="34" charset="0"/>
            </a:endParaRPr>
          </a:p>
        </p:txBody>
      </p:sp>
      <p:sp>
        <p:nvSpPr>
          <p:cNvPr id="29699" name="Title 3"/>
          <p:cNvSpPr>
            <a:spLocks noGrp="1"/>
          </p:cNvSpPr>
          <p:nvPr>
            <p:ph type="title"/>
          </p:nvPr>
        </p:nvSpPr>
        <p:spPr>
          <a:xfrm>
            <a:off x="457200" y="138223"/>
            <a:ext cx="7539038" cy="1143000"/>
          </a:xfrm>
        </p:spPr>
        <p:txBody>
          <a:bodyPr/>
          <a:lstStyle/>
          <a:p>
            <a:pPr eaLnBrk="1" hangingPunct="1"/>
            <a:r>
              <a:rPr lang="en-US" dirty="0" smtClean="0"/>
              <a:t>						AGENDA</a:t>
            </a:r>
          </a:p>
        </p:txBody>
      </p:sp>
      <p:pic>
        <p:nvPicPr>
          <p:cNvPr id="4" name="Picture 3" descr="cutaway_small_lenox.jpg"/>
          <p:cNvPicPr>
            <a:picLocks noChangeAspect="1"/>
          </p:cNvPicPr>
          <p:nvPr/>
        </p:nvPicPr>
        <p:blipFill>
          <a:blip r:embed="rId2"/>
          <a:stretch>
            <a:fillRect/>
          </a:stretch>
        </p:blipFill>
        <p:spPr>
          <a:xfrm>
            <a:off x="3721395" y="4029740"/>
            <a:ext cx="4488267" cy="24251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7657" cy="533436"/>
          </a:xfrm>
        </p:spPr>
        <p:txBody>
          <a:bodyPr/>
          <a:lstStyle/>
          <a:p>
            <a:r>
              <a:rPr lang="en-US" dirty="0" smtClean="0"/>
              <a:t>Fire Risk</a:t>
            </a:r>
            <a:endParaRPr lang="en-ZA" dirty="0"/>
          </a:p>
        </p:txBody>
      </p:sp>
      <p:sp>
        <p:nvSpPr>
          <p:cNvPr id="3" name="Content Placeholder 2"/>
          <p:cNvSpPr>
            <a:spLocks noGrp="1"/>
          </p:cNvSpPr>
          <p:nvPr>
            <p:ph idx="1"/>
          </p:nvPr>
        </p:nvSpPr>
        <p:spPr>
          <a:xfrm>
            <a:off x="457200" y="648587"/>
            <a:ext cx="8229600" cy="2743200"/>
          </a:xfrm>
        </p:spPr>
        <p:txBody>
          <a:bodyPr/>
          <a:lstStyle/>
          <a:p>
            <a:endParaRPr lang="en-ZA" dirty="0" smtClean="0"/>
          </a:p>
          <a:p>
            <a:r>
              <a:rPr lang="en-ZA" b="1" dirty="0" smtClean="0">
                <a:solidFill>
                  <a:schemeClr val="tx1"/>
                </a:solidFill>
              </a:rPr>
              <a:t>Commodity Classification </a:t>
            </a:r>
          </a:p>
          <a:p>
            <a:pPr marL="0" indent="0"/>
            <a:r>
              <a:rPr lang="en-ZA" dirty="0" smtClean="0">
                <a:solidFill>
                  <a:schemeClr val="tx1"/>
                </a:solidFill>
              </a:rPr>
              <a:t>For fire protection purposes goods stored, including their packaging are classified according to their combustibility i.e. their rate of combustion, rate of heat release and rate of flame spread. </a:t>
            </a:r>
          </a:p>
          <a:p>
            <a:pPr marL="0" indent="0"/>
            <a:r>
              <a:rPr lang="en-ZA" b="1" dirty="0" smtClean="0">
                <a:solidFill>
                  <a:schemeClr val="tx1"/>
                </a:solidFill>
              </a:rPr>
              <a:t>It is critically important to properly identify the correct commodity class, as this will serve as the foundation for determining the appropriate fire sprinkler protection scheme.</a:t>
            </a:r>
            <a:endParaRPr lang="en-ZA" dirty="0" smtClean="0">
              <a:solidFill>
                <a:schemeClr val="tx1"/>
              </a:solidFill>
            </a:endParaRPr>
          </a:p>
          <a:p>
            <a:pPr marL="0" indent="0"/>
            <a:endParaRPr lang="en-ZA" dirty="0"/>
          </a:p>
        </p:txBody>
      </p:sp>
      <p:pic>
        <p:nvPicPr>
          <p:cNvPr id="4" name="Picture 3" descr="Commodity%20Classification.png"/>
          <p:cNvPicPr>
            <a:picLocks noChangeAspect="1"/>
          </p:cNvPicPr>
          <p:nvPr/>
        </p:nvPicPr>
        <p:blipFill>
          <a:blip r:embed="rId2"/>
          <a:stretch>
            <a:fillRect/>
          </a:stretch>
        </p:blipFill>
        <p:spPr>
          <a:xfrm>
            <a:off x="0" y="3391787"/>
            <a:ext cx="3439048" cy="3042444"/>
          </a:xfrm>
          <a:prstGeom prst="rect">
            <a:avLst/>
          </a:prstGeom>
        </p:spPr>
      </p:pic>
      <p:pic>
        <p:nvPicPr>
          <p:cNvPr id="5" name="Picture 4" descr="Storage.png"/>
          <p:cNvPicPr>
            <a:picLocks noChangeAspect="1"/>
          </p:cNvPicPr>
          <p:nvPr/>
        </p:nvPicPr>
        <p:blipFill>
          <a:blip r:embed="rId3"/>
          <a:stretch>
            <a:fillRect/>
          </a:stretch>
        </p:blipFill>
        <p:spPr>
          <a:xfrm>
            <a:off x="4907957" y="3391787"/>
            <a:ext cx="3243252" cy="28845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017657" cy="629129"/>
          </a:xfrm>
        </p:spPr>
        <p:txBody>
          <a:bodyPr/>
          <a:lstStyle/>
          <a:p>
            <a:r>
              <a:rPr lang="en-US" dirty="0" smtClean="0"/>
              <a:t>Fire Risk</a:t>
            </a:r>
            <a:endParaRPr lang="en-ZA" dirty="0"/>
          </a:p>
        </p:txBody>
      </p:sp>
      <p:sp>
        <p:nvSpPr>
          <p:cNvPr id="3" name="Content Placeholder 2"/>
          <p:cNvSpPr>
            <a:spLocks noGrp="1"/>
          </p:cNvSpPr>
          <p:nvPr>
            <p:ph idx="1"/>
          </p:nvPr>
        </p:nvSpPr>
        <p:spPr>
          <a:xfrm>
            <a:off x="457200" y="903766"/>
            <a:ext cx="8229600" cy="4907832"/>
          </a:xfrm>
        </p:spPr>
        <p:txBody>
          <a:bodyPr/>
          <a:lstStyle/>
          <a:p>
            <a:pPr marL="180975" indent="-11113"/>
            <a:r>
              <a:rPr lang="en-ZA" b="1" dirty="0" smtClean="0">
                <a:solidFill>
                  <a:schemeClr val="tx1"/>
                </a:solidFill>
              </a:rPr>
              <a:t>Storage Configuration </a:t>
            </a:r>
          </a:p>
          <a:p>
            <a:pPr marL="180975" indent="-11113"/>
            <a:endParaRPr lang="en-ZA" b="1" dirty="0" smtClean="0">
              <a:solidFill>
                <a:schemeClr val="tx1"/>
              </a:solidFill>
            </a:endParaRPr>
          </a:p>
          <a:p>
            <a:pPr marL="180975" indent="-11113"/>
            <a:r>
              <a:rPr lang="en-ZA" dirty="0" smtClean="0">
                <a:solidFill>
                  <a:schemeClr val="tx1"/>
                </a:solidFill>
              </a:rPr>
              <a:t>From a fire protection viewpoint storage is divided into 4 main types – bulk storage, solid piling, palletized storage and rack storage.</a:t>
            </a:r>
            <a:r>
              <a:rPr lang="en-ZA" dirty="0" smtClean="0"/>
              <a:t> </a:t>
            </a:r>
          </a:p>
          <a:p>
            <a:pPr marL="180975" indent="-11113"/>
            <a:endParaRPr lang="en-ZA" dirty="0" smtClean="0"/>
          </a:p>
          <a:p>
            <a:pPr marL="542925" indent="-373063">
              <a:buFont typeface="Wingdings" pitchFamily="2" charset="2"/>
              <a:buChar char="Ø"/>
            </a:pPr>
            <a:r>
              <a:rPr lang="en-ZA" dirty="0" smtClean="0">
                <a:solidFill>
                  <a:srgbClr val="FF0000"/>
                </a:solidFill>
              </a:rPr>
              <a:t>Bulk Storage </a:t>
            </a:r>
            <a:r>
              <a:rPr lang="en-ZA" dirty="0" smtClean="0">
                <a:solidFill>
                  <a:schemeClr val="tx1"/>
                </a:solidFill>
              </a:rPr>
              <a:t>– consists of piles of unpackaged material in loose free flowing condition such as powders, granules, pallets or flakes – these are typically found in silos, bins, tanks or in large piles, on the floors of storage buildings. </a:t>
            </a:r>
          </a:p>
          <a:p>
            <a:pPr marL="542925" indent="-373063">
              <a:buFont typeface="Wingdings" pitchFamily="2" charset="2"/>
              <a:buChar char="Ø"/>
            </a:pPr>
            <a:r>
              <a:rPr lang="en-ZA" dirty="0" smtClean="0">
                <a:solidFill>
                  <a:srgbClr val="FF0000"/>
                </a:solidFill>
              </a:rPr>
              <a:t>Solid Piling </a:t>
            </a:r>
            <a:r>
              <a:rPr lang="en-ZA" dirty="0" smtClean="0">
                <a:solidFill>
                  <a:schemeClr val="tx1"/>
                </a:solidFill>
              </a:rPr>
              <a:t>– consists of cartons, boxes, bales, bags etc in direct contact with each other. </a:t>
            </a:r>
          </a:p>
          <a:p>
            <a:pPr marL="542925" indent="-373063">
              <a:buFont typeface="Wingdings" pitchFamily="2" charset="2"/>
              <a:buChar char="Ø"/>
            </a:pPr>
            <a:r>
              <a:rPr lang="en-ZA" dirty="0" smtClean="0">
                <a:solidFill>
                  <a:srgbClr val="FF0000"/>
                </a:solidFill>
              </a:rPr>
              <a:t>Palletised Storage </a:t>
            </a:r>
            <a:r>
              <a:rPr lang="en-ZA" dirty="0" smtClean="0">
                <a:solidFill>
                  <a:schemeClr val="tx1"/>
                </a:solidFill>
              </a:rPr>
              <a:t>– consists of unit loads mounted on pallets. </a:t>
            </a:r>
          </a:p>
          <a:p>
            <a:pPr marL="542925" indent="-373063">
              <a:buFont typeface="Wingdings" pitchFamily="2" charset="2"/>
              <a:buChar char="Ø"/>
            </a:pPr>
            <a:r>
              <a:rPr lang="en-ZA" dirty="0" smtClean="0">
                <a:solidFill>
                  <a:srgbClr val="FF0000"/>
                </a:solidFill>
              </a:rPr>
              <a:t>Rack Storage </a:t>
            </a:r>
            <a:r>
              <a:rPr lang="en-ZA" dirty="0" smtClean="0">
                <a:solidFill>
                  <a:schemeClr val="tx1"/>
                </a:solidFill>
              </a:rPr>
              <a:t>– consists of a structural framework into which unit loads (usually on pallets) are placed. Rack storage can be further classified into single row, double row, multiple row and drive through racks plus specialist rack storage systems such as automated storage and retrieval systems and storage carousels. </a:t>
            </a:r>
            <a:endParaRPr lang="en-ZA"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Risk</a:t>
            </a:r>
            <a:endParaRPr lang="en-ZA" dirty="0"/>
          </a:p>
        </p:txBody>
      </p:sp>
      <p:sp>
        <p:nvSpPr>
          <p:cNvPr id="3" name="Content Placeholder 2"/>
          <p:cNvSpPr>
            <a:spLocks noGrp="1"/>
          </p:cNvSpPr>
          <p:nvPr>
            <p:ph idx="1"/>
          </p:nvPr>
        </p:nvSpPr>
        <p:spPr>
          <a:xfrm>
            <a:off x="457200" y="1180214"/>
            <a:ext cx="4040372" cy="4525963"/>
          </a:xfrm>
        </p:spPr>
        <p:txBody>
          <a:bodyPr/>
          <a:lstStyle/>
          <a:p>
            <a:pPr marL="0" indent="0"/>
            <a:r>
              <a:rPr lang="en-ZA" dirty="0" smtClean="0">
                <a:solidFill>
                  <a:schemeClr val="tx1"/>
                </a:solidFill>
              </a:rPr>
              <a:t>Storage Height </a:t>
            </a:r>
          </a:p>
          <a:p>
            <a:pPr marL="0" indent="0"/>
            <a:endParaRPr lang="en-ZA" dirty="0" smtClean="0">
              <a:solidFill>
                <a:schemeClr val="tx1"/>
              </a:solidFill>
            </a:endParaRPr>
          </a:p>
          <a:p>
            <a:pPr marL="265113" indent="-265113">
              <a:buFont typeface="Wingdings" pitchFamily="2" charset="2"/>
              <a:buChar char="Ø"/>
            </a:pPr>
            <a:r>
              <a:rPr lang="en-ZA" dirty="0" smtClean="0">
                <a:solidFill>
                  <a:schemeClr val="tx1"/>
                </a:solidFill>
              </a:rPr>
              <a:t>In the event of a fire the height to which goods are stored will have a significant influence on the rate at which the fire will spread and in the difficulty of achieving fire control. </a:t>
            </a:r>
          </a:p>
          <a:p>
            <a:pPr marL="265113" indent="-265113">
              <a:buFont typeface="Wingdings" pitchFamily="2" charset="2"/>
              <a:buChar char="Ø"/>
            </a:pPr>
            <a:endParaRPr lang="en-US" dirty="0" smtClean="0">
              <a:solidFill>
                <a:schemeClr val="tx1"/>
              </a:solidFill>
            </a:endParaRPr>
          </a:p>
          <a:p>
            <a:pPr marL="265113" indent="-265113">
              <a:buFont typeface="Wingdings" pitchFamily="2" charset="2"/>
              <a:buChar char="Ø"/>
            </a:pPr>
            <a:r>
              <a:rPr lang="en-ZA" dirty="0" smtClean="0">
                <a:solidFill>
                  <a:schemeClr val="tx1"/>
                </a:solidFill>
              </a:rPr>
              <a:t>Whilst limitations imposed by stability requirements limit the storage heights associated with bulk storage, solid piling and palletized storage this is not the case with rack storage and storage heights in excess of 13 metres (40 feet) are not uncommon. </a:t>
            </a:r>
            <a:endParaRPr lang="en-ZA" dirty="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4714211" y="1180214"/>
            <a:ext cx="3972589" cy="529678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10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017657" cy="1143000"/>
          </a:xfrm>
        </p:spPr>
        <p:txBody>
          <a:bodyPr/>
          <a:lstStyle/>
          <a:p>
            <a:r>
              <a:rPr lang="en-US" dirty="0" smtClean="0"/>
              <a:t>Fire Risk Management</a:t>
            </a:r>
            <a:endParaRPr lang="en-ZA" dirty="0"/>
          </a:p>
        </p:txBody>
      </p:sp>
      <p:sp>
        <p:nvSpPr>
          <p:cNvPr id="3" name="Content Placeholder 2"/>
          <p:cNvSpPr>
            <a:spLocks noGrp="1"/>
          </p:cNvSpPr>
          <p:nvPr>
            <p:ph idx="1"/>
          </p:nvPr>
        </p:nvSpPr>
        <p:spPr>
          <a:xfrm>
            <a:off x="457200" y="1275907"/>
            <a:ext cx="8229600" cy="4136065"/>
          </a:xfrm>
        </p:spPr>
        <p:txBody>
          <a:bodyPr/>
          <a:lstStyle/>
          <a:p>
            <a:pPr marL="265113" indent="-265113">
              <a:buFont typeface="Wingdings" pitchFamily="2" charset="2"/>
              <a:buChar char="Ø"/>
            </a:pPr>
            <a:r>
              <a:rPr lang="en-ZA" dirty="0" smtClean="0">
                <a:solidFill>
                  <a:schemeClr val="tx1"/>
                </a:solidFill>
              </a:rPr>
              <a:t>Fire risk assessment to identify the fire hazards present, including an assessment of the goods stored and the adequacy of the controls in place. </a:t>
            </a:r>
          </a:p>
          <a:p>
            <a:pPr marL="265113" indent="-265113"/>
            <a:endParaRPr lang="en-ZA" dirty="0" smtClean="0">
              <a:solidFill>
                <a:schemeClr val="tx1"/>
              </a:solidFill>
            </a:endParaRPr>
          </a:p>
          <a:p>
            <a:pPr marL="265113" indent="-265113">
              <a:buFont typeface="Wingdings" pitchFamily="2" charset="2"/>
              <a:buChar char="Ø"/>
            </a:pPr>
            <a:r>
              <a:rPr lang="en-ZA" dirty="0" smtClean="0">
                <a:solidFill>
                  <a:schemeClr val="tx1"/>
                </a:solidFill>
              </a:rPr>
              <a:t>Procedures should be in place at the goods receiving stage to correctly identify the goods concerned and ensure that they are located in the correct area(s).</a:t>
            </a:r>
          </a:p>
          <a:p>
            <a:pPr marL="265113" indent="-265113"/>
            <a:endParaRPr lang="en-ZA" dirty="0" smtClean="0">
              <a:solidFill>
                <a:schemeClr val="tx1"/>
              </a:solidFill>
            </a:endParaRPr>
          </a:p>
          <a:p>
            <a:pPr marL="265113" indent="-265113">
              <a:buFont typeface="Wingdings" pitchFamily="2" charset="2"/>
              <a:buChar char="Ø"/>
            </a:pPr>
            <a:r>
              <a:rPr lang="en-ZA" dirty="0" smtClean="0">
                <a:solidFill>
                  <a:schemeClr val="tx1"/>
                </a:solidFill>
              </a:rPr>
              <a:t>Review storage arrangements to ensure that these provide for clearly defined storage areas with adequate aisles between them </a:t>
            </a:r>
          </a:p>
          <a:p>
            <a:pPr marL="265113" indent="-265113"/>
            <a:endParaRPr lang="en-ZA" dirty="0" smtClean="0">
              <a:solidFill>
                <a:schemeClr val="tx1"/>
              </a:solidFill>
            </a:endParaRPr>
          </a:p>
          <a:p>
            <a:pPr marL="265113" indent="-265113">
              <a:buFont typeface="Wingdings" pitchFamily="2" charset="2"/>
              <a:buChar char="Ø"/>
            </a:pPr>
            <a:r>
              <a:rPr lang="en-ZA" dirty="0" smtClean="0">
                <a:solidFill>
                  <a:schemeClr val="tx1"/>
                </a:solidFill>
              </a:rPr>
              <a:t>Where automatic sprinkler protection is installed it is essential that adequate clearance is maintained between sprinkler heads and the top of the stored goods below. </a:t>
            </a:r>
          </a:p>
          <a:p>
            <a:pPr marL="265113" indent="-265113"/>
            <a:endParaRPr lang="en-ZA" dirty="0" smtClean="0">
              <a:solidFill>
                <a:schemeClr val="tx1"/>
              </a:solidFill>
            </a:endParaRPr>
          </a:p>
          <a:p>
            <a:pPr marL="0" indent="0"/>
            <a:endParaRPr lang="en-US" dirty="0" smtClean="0"/>
          </a:p>
          <a:p>
            <a:endParaRPr lang="en-US" dirty="0" smtClean="0"/>
          </a:p>
          <a:p>
            <a:endParaRPr lang="en-Z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7000" r="7000" b="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976" y="1417638"/>
            <a:ext cx="8229600" cy="4525963"/>
          </a:xfrm>
        </p:spPr>
        <p:txBody>
          <a:bodyPr/>
          <a:lstStyle/>
          <a:p>
            <a:pPr marL="265113" indent="-265113">
              <a:buFont typeface="Wingdings" pitchFamily="2" charset="2"/>
              <a:buChar char="Ø"/>
            </a:pPr>
            <a:r>
              <a:rPr lang="en-ZA" dirty="0" smtClean="0">
                <a:solidFill>
                  <a:schemeClr val="tx1"/>
                </a:solidFill>
              </a:rPr>
              <a:t>Establish effective housekeeping arrangements to ensure that clear aisles are maintained at all times and prevent build up of combustible waste inside the warehouse / storage area. </a:t>
            </a:r>
          </a:p>
          <a:p>
            <a:pPr marL="265113" indent="-265113">
              <a:buFont typeface="Wingdings" pitchFamily="2" charset="2"/>
              <a:buChar char="Ø"/>
            </a:pPr>
            <a:endParaRPr lang="en-ZA" dirty="0" smtClean="0">
              <a:solidFill>
                <a:schemeClr val="tx1"/>
              </a:solidFill>
            </a:endParaRPr>
          </a:p>
          <a:p>
            <a:pPr marL="265113" indent="-265113">
              <a:buFont typeface="Wingdings" pitchFamily="2" charset="2"/>
              <a:buChar char="Ø"/>
            </a:pPr>
            <a:r>
              <a:rPr lang="en-ZA" dirty="0" smtClean="0">
                <a:solidFill>
                  <a:schemeClr val="tx1"/>
                </a:solidFill>
              </a:rPr>
              <a:t>A system of regular self-inspections should be established to ensure that housekeeping disciplines are being maintained and that fire protections remain in place and fully functional – weekly inspections are recommended and to be documented. </a:t>
            </a:r>
          </a:p>
          <a:p>
            <a:pPr marL="265113" indent="-265113">
              <a:buFont typeface="Wingdings" pitchFamily="2" charset="2"/>
              <a:buChar char="Ø"/>
            </a:pPr>
            <a:endParaRPr lang="en-ZA" dirty="0" smtClean="0">
              <a:solidFill>
                <a:schemeClr val="tx1"/>
              </a:solidFill>
            </a:endParaRPr>
          </a:p>
          <a:p>
            <a:pPr marL="265113" indent="-265113">
              <a:buFont typeface="Wingdings" pitchFamily="2" charset="2"/>
              <a:buChar char="Ø"/>
            </a:pPr>
            <a:r>
              <a:rPr lang="en-ZA" dirty="0" smtClean="0">
                <a:solidFill>
                  <a:schemeClr val="tx1"/>
                </a:solidFill>
              </a:rPr>
              <a:t>Ensure that all fixed electrical installations and portable electric appliances are the subject of adequate periodic inspection and maintenance in accordance with regulations for the region. </a:t>
            </a:r>
          </a:p>
          <a:p>
            <a:pPr marL="265113" indent="-265113">
              <a:buFont typeface="Wingdings" pitchFamily="2" charset="2"/>
              <a:buChar char="Ø"/>
            </a:pPr>
            <a:endParaRPr lang="en-ZA" dirty="0" smtClean="0">
              <a:solidFill>
                <a:schemeClr val="tx1"/>
              </a:solidFill>
            </a:endParaRPr>
          </a:p>
          <a:p>
            <a:pPr marL="265113" indent="-265113">
              <a:buFont typeface="Wingdings" pitchFamily="2" charset="2"/>
              <a:buChar char="Ø"/>
            </a:pPr>
            <a:r>
              <a:rPr lang="en-ZA" dirty="0" smtClean="0">
                <a:solidFill>
                  <a:schemeClr val="tx1"/>
                </a:solidFill>
              </a:rPr>
              <a:t>All hot work should be the subject of an adequate permit to work system and to be documented with good record keeping</a:t>
            </a:r>
          </a:p>
          <a:p>
            <a:endParaRPr lang="en-ZA" dirty="0" smtClean="0"/>
          </a:p>
          <a:p>
            <a:endParaRPr lang="en-ZA" dirty="0" smtClean="0"/>
          </a:p>
          <a:p>
            <a:endParaRPr lang="en-ZA" dirty="0" smtClean="0"/>
          </a:p>
          <a:p>
            <a:endParaRPr lang="en-ZA" dirty="0" smtClean="0"/>
          </a:p>
          <a:p>
            <a:endParaRPr lang="en-ZA" dirty="0"/>
          </a:p>
        </p:txBody>
      </p:sp>
      <p:sp>
        <p:nvSpPr>
          <p:cNvPr id="4" name="Title 1"/>
          <p:cNvSpPr>
            <a:spLocks noGrp="1"/>
          </p:cNvSpPr>
          <p:nvPr>
            <p:ph type="title"/>
          </p:nvPr>
        </p:nvSpPr>
        <p:spPr/>
        <p:txBody>
          <a:bodyPr/>
          <a:lstStyle/>
          <a:p>
            <a:r>
              <a:rPr lang="en-US" dirty="0" smtClean="0"/>
              <a:t>Fire Risk Management </a:t>
            </a:r>
            <a:endParaRPr lang="en-Z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1345019"/>
          </a:xfrm>
        </p:spPr>
        <p:txBody>
          <a:bodyPr/>
          <a:lstStyle/>
          <a:p>
            <a:pPr marL="361950" indent="-361950">
              <a:buFont typeface="Wingdings" pitchFamily="2" charset="2"/>
              <a:buChar char="Ø"/>
              <a:tabLst>
                <a:tab pos="0" algn="l"/>
              </a:tabLst>
            </a:pPr>
            <a:r>
              <a:rPr lang="en-ZA" dirty="0" smtClean="0">
                <a:solidFill>
                  <a:schemeClr val="tx1"/>
                </a:solidFill>
              </a:rPr>
              <a:t>Ensure that adequate smoking controls are in place and are fully complied with. </a:t>
            </a:r>
          </a:p>
          <a:p>
            <a:pPr marL="361950" indent="-361950">
              <a:buFont typeface="Wingdings" pitchFamily="2" charset="2"/>
              <a:buChar char="Ø"/>
              <a:tabLst>
                <a:tab pos="0" algn="l"/>
              </a:tabLst>
            </a:pPr>
            <a:r>
              <a:rPr lang="en-ZA" dirty="0" smtClean="0">
                <a:solidFill>
                  <a:schemeClr val="tx1"/>
                </a:solidFill>
              </a:rPr>
              <a:t>Review fire emergency planning arrangements to ensure that all staff are adequately trained in the actions to take in the event of a fire, including fire evacuation procedures and the use of portable fire extinguishers. </a:t>
            </a:r>
          </a:p>
          <a:p>
            <a:endParaRPr lang="en-US" dirty="0" smtClean="0"/>
          </a:p>
          <a:p>
            <a:endParaRPr lang="en-ZA" dirty="0"/>
          </a:p>
        </p:txBody>
      </p:sp>
      <p:sp>
        <p:nvSpPr>
          <p:cNvPr id="4" name="Title 1"/>
          <p:cNvSpPr>
            <a:spLocks noGrp="1"/>
          </p:cNvSpPr>
          <p:nvPr>
            <p:ph type="title"/>
          </p:nvPr>
        </p:nvSpPr>
        <p:spPr/>
        <p:txBody>
          <a:bodyPr/>
          <a:lstStyle/>
          <a:p>
            <a:r>
              <a:rPr lang="en-US" dirty="0" smtClean="0"/>
              <a:t>Fire Risk Management </a:t>
            </a:r>
            <a:endParaRPr lang="en-ZA" dirty="0"/>
          </a:p>
        </p:txBody>
      </p:sp>
      <p:pic>
        <p:nvPicPr>
          <p:cNvPr id="3075" name="Picture 3"/>
          <p:cNvPicPr>
            <a:picLocks noChangeAspect="1" noChangeArrowheads="1"/>
          </p:cNvPicPr>
          <p:nvPr/>
        </p:nvPicPr>
        <p:blipFill>
          <a:blip r:embed="rId2"/>
          <a:srcRect/>
          <a:stretch>
            <a:fillRect/>
          </a:stretch>
        </p:blipFill>
        <p:spPr bwMode="auto">
          <a:xfrm>
            <a:off x="1233377" y="3499352"/>
            <a:ext cx="6103257" cy="21556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rehousefires.jpg"/>
          <p:cNvPicPr>
            <a:picLocks noGrp="1" noChangeAspect="1"/>
          </p:cNvPicPr>
          <p:nvPr>
            <p:ph idx="1"/>
          </p:nvPr>
        </p:nvPicPr>
        <p:blipFill>
          <a:blip r:embed="rId2"/>
          <a:stretch>
            <a:fillRect/>
          </a:stretch>
        </p:blipFill>
        <p:spPr>
          <a:xfrm>
            <a:off x="276446" y="963149"/>
            <a:ext cx="7816497" cy="5190253"/>
          </a:xfrm>
        </p:spPr>
      </p:pic>
      <p:sp>
        <p:nvSpPr>
          <p:cNvPr id="6" name="Title 1"/>
          <p:cNvSpPr>
            <a:spLocks noGrp="1"/>
          </p:cNvSpPr>
          <p:nvPr>
            <p:ph type="title"/>
          </p:nvPr>
        </p:nvSpPr>
        <p:spPr>
          <a:xfrm>
            <a:off x="457200" y="589202"/>
            <a:ext cx="7017657" cy="629129"/>
          </a:xfrm>
        </p:spPr>
        <p:txBody>
          <a:bodyPr/>
          <a:lstStyle/>
          <a:p>
            <a:r>
              <a:rPr lang="en-US" dirty="0" smtClean="0"/>
              <a:t>Fire Risk</a:t>
            </a:r>
            <a:endParaRPr lang="en-Z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Warehouse Construction</a:t>
            </a:r>
            <a:endParaRPr lang="en-ZA" dirty="0"/>
          </a:p>
        </p:txBody>
      </p:sp>
      <p:pic>
        <p:nvPicPr>
          <p:cNvPr id="5" name="Content Placeholder 4" descr="warehouse_port.jpg"/>
          <p:cNvPicPr>
            <a:picLocks noGrp="1" noChangeAspect="1"/>
          </p:cNvPicPr>
          <p:nvPr>
            <p:ph idx="1"/>
          </p:nvPr>
        </p:nvPicPr>
        <p:blipFill>
          <a:blip r:embed="rId2"/>
          <a:stretch>
            <a:fillRect/>
          </a:stretch>
        </p:blipFill>
        <p:spPr>
          <a:xfrm>
            <a:off x="1039653" y="808075"/>
            <a:ext cx="7116725" cy="5337544"/>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of Warehouses</a:t>
            </a:r>
            <a:endParaRPr lang="en-ZA" dirty="0"/>
          </a:p>
        </p:txBody>
      </p:sp>
      <p:sp>
        <p:nvSpPr>
          <p:cNvPr id="3" name="Content Placeholder 2"/>
          <p:cNvSpPr>
            <a:spLocks noGrp="1"/>
          </p:cNvSpPr>
          <p:nvPr>
            <p:ph idx="1"/>
          </p:nvPr>
        </p:nvSpPr>
        <p:spPr>
          <a:xfrm>
            <a:off x="457200" y="1095153"/>
            <a:ext cx="8229600" cy="4525963"/>
          </a:xfrm>
        </p:spPr>
        <p:txBody>
          <a:bodyPr/>
          <a:lstStyle/>
          <a:p>
            <a:pPr marL="361950" indent="-361950">
              <a:buFont typeface="Wingdings" pitchFamily="2" charset="2"/>
              <a:buChar char="Ø"/>
            </a:pPr>
            <a:r>
              <a:rPr lang="en-ZA" dirty="0" smtClean="0">
                <a:solidFill>
                  <a:schemeClr val="tx1"/>
                </a:solidFill>
              </a:rPr>
              <a:t>Warehouse and storage buildings should preferably comprise detached buildings with adequate spatial separation from adjacent buildings. Where this is not practicable warehouse and storage areas should be effectively fire separated from all adjacent areas in particular production areas.</a:t>
            </a:r>
          </a:p>
          <a:p>
            <a:pPr marL="361950" indent="-361950">
              <a:buFont typeface="Wingdings" pitchFamily="2" charset="2"/>
              <a:buChar char="Ø"/>
            </a:pPr>
            <a:endParaRPr lang="en-ZA" dirty="0" smtClean="0">
              <a:solidFill>
                <a:schemeClr val="tx1"/>
              </a:solidFill>
            </a:endParaRPr>
          </a:p>
          <a:p>
            <a:pPr marL="361950" indent="-361950">
              <a:buFont typeface="Wingdings" pitchFamily="2" charset="2"/>
              <a:buChar char="Ø"/>
            </a:pPr>
            <a:r>
              <a:rPr lang="en-ZA" dirty="0" smtClean="0">
                <a:solidFill>
                  <a:schemeClr val="tx1"/>
                </a:solidFill>
              </a:rPr>
              <a:t>Internal fire walls between adjacent warehouse / storage areas and between warehouse / storage areas and production areas should be of at least 4 hours fire-resistance or 2 hours where the areas on both sides of the wall are adequately sprinkler protected.</a:t>
            </a:r>
          </a:p>
          <a:p>
            <a:pPr marL="361950" indent="-361950">
              <a:buFont typeface="Wingdings" pitchFamily="2" charset="2"/>
              <a:buChar char="Ø"/>
            </a:pPr>
            <a:endParaRPr lang="en-ZA" dirty="0" smtClean="0">
              <a:solidFill>
                <a:schemeClr val="tx1"/>
              </a:solidFill>
            </a:endParaRPr>
          </a:p>
          <a:p>
            <a:pPr marL="361950" indent="-361950">
              <a:buFont typeface="Wingdings" pitchFamily="2" charset="2"/>
              <a:buChar char="Ø"/>
            </a:pPr>
            <a:r>
              <a:rPr lang="en-ZA" dirty="0" smtClean="0">
                <a:solidFill>
                  <a:schemeClr val="tx1"/>
                </a:solidFill>
              </a:rPr>
              <a:t>Plant rooms e.g. electrical substations / switch rooms, boiler rooms etc should be adequately separated from the main warehouse / storage area preferably by fire walls of at least 2 hours fire -resistance </a:t>
            </a:r>
          </a:p>
          <a:p>
            <a:endParaRPr lang="en-Z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of Warehouses</a:t>
            </a:r>
            <a:endParaRPr lang="en-ZA" dirty="0"/>
          </a:p>
        </p:txBody>
      </p:sp>
      <p:sp>
        <p:nvSpPr>
          <p:cNvPr id="3" name="Content Placeholder 2"/>
          <p:cNvSpPr>
            <a:spLocks noGrp="1"/>
          </p:cNvSpPr>
          <p:nvPr>
            <p:ph idx="1"/>
          </p:nvPr>
        </p:nvSpPr>
        <p:spPr>
          <a:xfrm>
            <a:off x="457200" y="1010093"/>
            <a:ext cx="8229600" cy="4525963"/>
          </a:xfrm>
        </p:spPr>
        <p:txBody>
          <a:bodyPr/>
          <a:lstStyle/>
          <a:p>
            <a:endParaRPr lang="en-ZA" dirty="0" smtClean="0"/>
          </a:p>
          <a:p>
            <a:pPr>
              <a:buFont typeface="Wingdings" pitchFamily="2" charset="2"/>
              <a:buChar char="Ø"/>
            </a:pPr>
            <a:r>
              <a:rPr lang="en-ZA" dirty="0" smtClean="0">
                <a:solidFill>
                  <a:schemeClr val="tx1"/>
                </a:solidFill>
              </a:rPr>
              <a:t>Heaters should be preferably of the fixed black heat type sited at least one metre clear of stock and where floor mounted within a substantial fixed metal barrier </a:t>
            </a:r>
          </a:p>
          <a:p>
            <a:pPr>
              <a:buFont typeface="Wingdings" pitchFamily="2" charset="2"/>
              <a:buChar char="Ø"/>
            </a:pPr>
            <a:endParaRPr lang="en-ZA" dirty="0" smtClean="0">
              <a:solidFill>
                <a:schemeClr val="tx1"/>
              </a:solidFill>
            </a:endParaRPr>
          </a:p>
          <a:p>
            <a:pPr>
              <a:buFont typeface="Wingdings" pitchFamily="2" charset="2"/>
              <a:buChar char="Ø"/>
            </a:pPr>
            <a:r>
              <a:rPr lang="en-ZA" dirty="0" smtClean="0">
                <a:solidFill>
                  <a:schemeClr val="tx1"/>
                </a:solidFill>
              </a:rPr>
              <a:t>Warehouses and storage areas should be fully protected by an adequate automatic sprinkler system installed WITH ADEQUATE BACK UP WATER SUPPLY</a:t>
            </a:r>
          </a:p>
          <a:p>
            <a:pPr>
              <a:buFont typeface="Wingdings" pitchFamily="2" charset="2"/>
              <a:buChar char="Ø"/>
            </a:pPr>
            <a:r>
              <a:rPr lang="en-US" dirty="0" smtClean="0">
                <a:solidFill>
                  <a:schemeClr val="tx1"/>
                </a:solidFill>
              </a:rPr>
              <a:t>The water storage supply should last between 60-90 minutes depending on the type of sprinkler system</a:t>
            </a:r>
            <a:endParaRPr lang="en-ZA" dirty="0" smtClean="0">
              <a:solidFill>
                <a:schemeClr val="tx1"/>
              </a:solidFill>
            </a:endParaRPr>
          </a:p>
          <a:p>
            <a:pPr>
              <a:buFont typeface="Wingdings" pitchFamily="2" charset="2"/>
              <a:buChar char="Ø"/>
            </a:pPr>
            <a:endParaRPr lang="en-ZA" dirty="0" smtClean="0">
              <a:solidFill>
                <a:schemeClr val="tx1"/>
              </a:solidFill>
            </a:endParaRPr>
          </a:p>
          <a:p>
            <a:pPr>
              <a:buFont typeface="Wingdings" pitchFamily="2" charset="2"/>
              <a:buChar char="Ø"/>
            </a:pPr>
            <a:r>
              <a:rPr lang="en-ZA" dirty="0" smtClean="0">
                <a:solidFill>
                  <a:schemeClr val="tx1"/>
                </a:solidFill>
              </a:rPr>
              <a:t>Warehouses and storage areas should be fully protected by an automatic fire detection system </a:t>
            </a:r>
          </a:p>
          <a:p>
            <a:pPr>
              <a:buFont typeface="Wingdings" pitchFamily="2" charset="2"/>
              <a:buChar char="Ø"/>
            </a:pPr>
            <a:endParaRPr lang="en-ZA" dirty="0" smtClean="0">
              <a:solidFill>
                <a:schemeClr val="tx1"/>
              </a:solidFill>
            </a:endParaRPr>
          </a:p>
          <a:p>
            <a:pPr>
              <a:buFont typeface="Wingdings" pitchFamily="2" charset="2"/>
              <a:buChar char="Ø"/>
            </a:pPr>
            <a:r>
              <a:rPr lang="en-ZA" dirty="0" smtClean="0">
                <a:solidFill>
                  <a:schemeClr val="tx1"/>
                </a:solidFill>
              </a:rPr>
              <a:t>Adequate water supplies should be available for use by the fire brigade for fire-fighting purposes. </a:t>
            </a:r>
          </a:p>
          <a:p>
            <a:endParaRPr lang="en-ZA"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908050"/>
            <a:ext cx="9144000" cy="5407025"/>
            <a:chOff x="0" y="444"/>
            <a:chExt cx="5760" cy="3406"/>
          </a:xfrm>
        </p:grpSpPr>
        <p:pic>
          <p:nvPicPr>
            <p:cNvPr id="3092" name="Picture 4"/>
            <p:cNvPicPr>
              <a:picLocks noChangeAspect="1" noChangeArrowheads="1"/>
            </p:cNvPicPr>
            <p:nvPr/>
          </p:nvPicPr>
          <p:blipFill>
            <a:blip r:embed="rId3" cstate="print"/>
            <a:srcRect l="17500" t="50000" r="17500" b="17500"/>
            <a:stretch>
              <a:fillRect/>
            </a:stretch>
          </p:blipFill>
          <p:spPr bwMode="auto">
            <a:xfrm flipV="1">
              <a:off x="0" y="444"/>
              <a:ext cx="5760" cy="56"/>
            </a:xfrm>
            <a:prstGeom prst="rect">
              <a:avLst/>
            </a:prstGeom>
            <a:noFill/>
            <a:ln w="3175" algn="ctr">
              <a:noFill/>
              <a:miter lim="800000"/>
              <a:headEnd/>
              <a:tailEnd/>
            </a:ln>
          </p:spPr>
        </p:pic>
        <p:sp>
          <p:nvSpPr>
            <p:cNvPr id="3093" name="Rectangle 5"/>
            <p:cNvSpPr>
              <a:spLocks noChangeArrowheads="1"/>
            </p:cNvSpPr>
            <p:nvPr/>
          </p:nvSpPr>
          <p:spPr bwMode="auto">
            <a:xfrm>
              <a:off x="0" y="512"/>
              <a:ext cx="5760" cy="3272"/>
            </a:xfrm>
            <a:prstGeom prst="rect">
              <a:avLst/>
            </a:prstGeom>
            <a:gradFill rotWithShape="1">
              <a:gsLst>
                <a:gs pos="0">
                  <a:srgbClr val="FFFFFF"/>
                </a:gs>
                <a:gs pos="100000">
                  <a:srgbClr val="D7D7D7"/>
                </a:gs>
              </a:gsLst>
              <a:lin ang="2700000" scaled="1"/>
            </a:gradFill>
            <a:ln w="3175" algn="ctr">
              <a:noFill/>
              <a:miter lim="800000"/>
              <a:headEnd/>
              <a:tailEnd/>
            </a:ln>
          </p:spPr>
          <p:txBody>
            <a:bodyPr wrap="none" anchor="ctr"/>
            <a:lstStyle/>
            <a:p>
              <a:pPr algn="l" eaLnBrk="1" hangingPunct="1"/>
              <a:endParaRPr lang="en-US" sz="2400">
                <a:solidFill>
                  <a:schemeClr val="tx1"/>
                </a:solidFill>
                <a:effectLst/>
                <a:latin typeface="Times New Roman" pitchFamily="18" charset="0"/>
              </a:endParaRPr>
            </a:p>
          </p:txBody>
        </p:sp>
        <p:pic>
          <p:nvPicPr>
            <p:cNvPr id="3094" name="Picture 6"/>
            <p:cNvPicPr>
              <a:picLocks noChangeAspect="1" noChangeArrowheads="1"/>
            </p:cNvPicPr>
            <p:nvPr/>
          </p:nvPicPr>
          <p:blipFill>
            <a:blip r:embed="rId3" cstate="print"/>
            <a:srcRect l="17500" t="50000" r="17500" b="17500"/>
            <a:stretch>
              <a:fillRect/>
            </a:stretch>
          </p:blipFill>
          <p:spPr bwMode="auto">
            <a:xfrm>
              <a:off x="0" y="3794"/>
              <a:ext cx="5760" cy="56"/>
            </a:xfrm>
            <a:prstGeom prst="rect">
              <a:avLst/>
            </a:prstGeom>
            <a:noFill/>
            <a:ln w="3175" algn="ctr">
              <a:noFill/>
              <a:miter lim="800000"/>
              <a:headEnd/>
              <a:tailEnd/>
            </a:ln>
          </p:spPr>
        </p:pic>
      </p:grpSp>
      <p:sp>
        <p:nvSpPr>
          <p:cNvPr id="3075" name="Rectangle 3047"/>
          <p:cNvSpPr>
            <a:spLocks noGrp="1" noChangeArrowheads="1"/>
          </p:cNvSpPr>
          <p:nvPr>
            <p:ph type="title" idx="4294967295"/>
          </p:nvPr>
        </p:nvSpPr>
        <p:spPr/>
        <p:txBody>
          <a:bodyPr wrap="square"/>
          <a:lstStyle/>
          <a:p>
            <a:pPr eaLnBrk="1" hangingPunct="1"/>
            <a:r>
              <a:rPr lang="en-US" sz="2200" smtClean="0"/>
              <a:t>Cargo Loss, Theft or Damage – </a:t>
            </a:r>
            <a:br>
              <a:rPr lang="en-US" sz="2200" smtClean="0"/>
            </a:br>
            <a:r>
              <a:rPr lang="en-US" sz="2200" smtClean="0"/>
              <a:t>The Negative Impact</a:t>
            </a:r>
          </a:p>
        </p:txBody>
      </p:sp>
      <p:sp>
        <p:nvSpPr>
          <p:cNvPr id="494568" name="Rectangle 3048"/>
          <p:cNvSpPr>
            <a:spLocks noChangeAspect="1" noChangeArrowheads="1"/>
          </p:cNvSpPr>
          <p:nvPr/>
        </p:nvSpPr>
        <p:spPr bwMode="auto">
          <a:xfrm>
            <a:off x="-9525" y="2271713"/>
            <a:ext cx="4527550" cy="1539875"/>
          </a:xfrm>
          <a:prstGeom prst="rect">
            <a:avLst/>
          </a:prstGeom>
          <a:gradFill rotWithShape="1">
            <a:gsLst>
              <a:gs pos="0">
                <a:schemeClr val="bg1">
                  <a:alpha val="85001"/>
                </a:schemeClr>
              </a:gs>
              <a:gs pos="100000">
                <a:schemeClr val="bg1">
                  <a:gamma/>
                  <a:shade val="82353"/>
                  <a:invGamma/>
                  <a:alpha val="70000"/>
                </a:schemeClr>
              </a:gs>
            </a:gsLst>
            <a:lin ang="5400000" scaled="1"/>
          </a:gradFill>
          <a:ln w="25400">
            <a:noFill/>
            <a:miter lim="800000"/>
            <a:headEnd/>
            <a:tailEnd/>
          </a:ln>
          <a:effectLst/>
        </p:spPr>
        <p:txBody>
          <a:bodyPr lIns="18288" tIns="18288" rIns="18288" bIns="18288" anchor="ctr"/>
          <a:lstStyle/>
          <a:p>
            <a:pPr eaLnBrk="1" hangingPunct="1">
              <a:lnSpc>
                <a:spcPts val="1500"/>
              </a:lnSpc>
              <a:spcBef>
                <a:spcPts val="100"/>
              </a:spcBef>
              <a:spcAft>
                <a:spcPts val="100"/>
              </a:spcAft>
              <a:defRPr/>
            </a:pPr>
            <a:endParaRPr lang="en-US" sz="1500">
              <a:solidFill>
                <a:schemeClr val="tx1"/>
              </a:solidFill>
              <a:effectLst/>
              <a:latin typeface="Arial" charset="0"/>
              <a:ea typeface="ＭＳ Ｐゴシック" pitchFamily="-112" charset="-128"/>
              <a:cs typeface="+mn-cs"/>
            </a:endParaRPr>
          </a:p>
        </p:txBody>
      </p:sp>
      <p:pic>
        <p:nvPicPr>
          <p:cNvPr id="3077" name="Picture 3049"/>
          <p:cNvPicPr>
            <a:picLocks noChangeAspect="1" noChangeArrowheads="1"/>
          </p:cNvPicPr>
          <p:nvPr/>
        </p:nvPicPr>
        <p:blipFill>
          <a:blip r:embed="rId4" cstate="print"/>
          <a:srcRect l="4602" t="52112" r="4602" b="4610"/>
          <a:stretch>
            <a:fillRect/>
          </a:stretch>
        </p:blipFill>
        <p:spPr bwMode="auto">
          <a:xfrm>
            <a:off x="0" y="5259388"/>
            <a:ext cx="4537075" cy="60325"/>
          </a:xfrm>
          <a:prstGeom prst="rect">
            <a:avLst/>
          </a:prstGeom>
          <a:noFill/>
          <a:ln w="3175" algn="ctr">
            <a:noFill/>
            <a:miter lim="800000"/>
            <a:headEnd/>
            <a:tailEnd/>
          </a:ln>
        </p:spPr>
      </p:pic>
      <p:sp>
        <p:nvSpPr>
          <p:cNvPr id="494570" name="Rectangle 3050"/>
          <p:cNvSpPr>
            <a:spLocks noChangeAspect="1" noChangeArrowheads="1"/>
          </p:cNvSpPr>
          <p:nvPr/>
        </p:nvSpPr>
        <p:spPr bwMode="auto">
          <a:xfrm>
            <a:off x="9525" y="2271713"/>
            <a:ext cx="4527550" cy="2978150"/>
          </a:xfrm>
          <a:prstGeom prst="rect">
            <a:avLst/>
          </a:prstGeom>
          <a:gradFill rotWithShape="1">
            <a:gsLst>
              <a:gs pos="0">
                <a:schemeClr val="bg1">
                  <a:alpha val="85001"/>
                </a:schemeClr>
              </a:gs>
              <a:gs pos="100000">
                <a:schemeClr val="bg1">
                  <a:gamma/>
                  <a:shade val="82353"/>
                  <a:invGamma/>
                  <a:alpha val="70000"/>
                </a:schemeClr>
              </a:gs>
            </a:gsLst>
            <a:lin ang="5400000" scaled="1"/>
          </a:gradFill>
          <a:ln w="25400">
            <a:noFill/>
            <a:miter lim="800000"/>
            <a:headEnd/>
            <a:tailEnd/>
          </a:ln>
          <a:effectLst/>
        </p:spPr>
        <p:txBody>
          <a:bodyPr lIns="18288" tIns="18288" rIns="18288" bIns="18288" anchor="ctr"/>
          <a:lstStyle/>
          <a:p>
            <a:pPr eaLnBrk="1" hangingPunct="1">
              <a:lnSpc>
                <a:spcPts val="1500"/>
              </a:lnSpc>
              <a:spcBef>
                <a:spcPts val="100"/>
              </a:spcBef>
              <a:spcAft>
                <a:spcPts val="100"/>
              </a:spcAft>
              <a:defRPr/>
            </a:pPr>
            <a:endParaRPr lang="en-US" sz="1500">
              <a:solidFill>
                <a:schemeClr val="tx1"/>
              </a:solidFill>
              <a:effectLst/>
              <a:latin typeface="Arial" charset="0"/>
              <a:ea typeface="ＭＳ Ｐゴシック" pitchFamily="-112" charset="-128"/>
              <a:cs typeface="+mn-cs"/>
            </a:endParaRPr>
          </a:p>
        </p:txBody>
      </p:sp>
      <p:sp>
        <p:nvSpPr>
          <p:cNvPr id="494571" name="Rectangle 3051"/>
          <p:cNvSpPr>
            <a:spLocks noChangeArrowheads="1"/>
          </p:cNvSpPr>
          <p:nvPr/>
        </p:nvSpPr>
        <p:spPr bwMode="auto">
          <a:xfrm>
            <a:off x="0" y="1892300"/>
            <a:ext cx="4535488" cy="349250"/>
          </a:xfrm>
          <a:prstGeom prst="rect">
            <a:avLst/>
          </a:prstGeom>
          <a:gradFill rotWithShape="1">
            <a:gsLst>
              <a:gs pos="0">
                <a:schemeClr val="accent2"/>
              </a:gs>
              <a:gs pos="100000">
                <a:schemeClr val="accent2">
                  <a:gamma/>
                  <a:shade val="19216"/>
                  <a:invGamma/>
                  <a:alpha val="89999"/>
                </a:schemeClr>
              </a:gs>
            </a:gsLst>
            <a:lin ang="5400000" scaled="1"/>
          </a:gradFill>
          <a:ln w="3175" algn="ctr">
            <a:noFill/>
            <a:miter lim="800000"/>
            <a:headEnd/>
            <a:tailEnd/>
          </a:ln>
          <a:effectLst/>
        </p:spPr>
        <p:txBody>
          <a:bodyPr wrap="none" lIns="45720" rIns="45720" anchor="ctr"/>
          <a:lstStyle/>
          <a:p>
            <a:pPr algn="l" eaLnBrk="1" hangingPunct="1">
              <a:defRPr/>
            </a:pPr>
            <a:endParaRPr lang="en-US" sz="2400">
              <a:solidFill>
                <a:schemeClr val="tx1"/>
              </a:solidFill>
              <a:effectLst/>
              <a:latin typeface="Times New Roman" pitchFamily="18" charset="0"/>
              <a:ea typeface="+mn-ea"/>
              <a:cs typeface="+mn-cs"/>
            </a:endParaRPr>
          </a:p>
        </p:txBody>
      </p:sp>
      <p:pic>
        <p:nvPicPr>
          <p:cNvPr id="3080" name="Picture 3052"/>
          <p:cNvPicPr>
            <a:picLocks noChangeAspect="1" noChangeArrowheads="1"/>
          </p:cNvPicPr>
          <p:nvPr/>
        </p:nvPicPr>
        <p:blipFill>
          <a:blip r:embed="rId5" cstate="print"/>
          <a:srcRect l="4602" t="4610" r="4602" b="52112"/>
          <a:stretch>
            <a:fillRect/>
          </a:stretch>
        </p:blipFill>
        <p:spPr bwMode="auto">
          <a:xfrm>
            <a:off x="0" y="1763713"/>
            <a:ext cx="4527550" cy="79375"/>
          </a:xfrm>
          <a:prstGeom prst="rect">
            <a:avLst/>
          </a:prstGeom>
          <a:noFill/>
          <a:ln w="3175" algn="ctr">
            <a:noFill/>
            <a:miter lim="800000"/>
            <a:headEnd/>
            <a:tailEnd/>
          </a:ln>
        </p:spPr>
      </p:pic>
      <p:sp>
        <p:nvSpPr>
          <p:cNvPr id="494573" name="Rectangle 3053"/>
          <p:cNvSpPr>
            <a:spLocks noChangeArrowheads="1"/>
          </p:cNvSpPr>
          <p:nvPr/>
        </p:nvSpPr>
        <p:spPr bwMode="auto">
          <a:xfrm>
            <a:off x="0" y="1854200"/>
            <a:ext cx="4535488" cy="34925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3175" algn="ctr">
            <a:noFill/>
            <a:miter lim="800000"/>
            <a:headEnd/>
            <a:tailEnd/>
          </a:ln>
          <a:effectLst/>
        </p:spPr>
        <p:txBody>
          <a:bodyPr wrap="none" lIns="182880" rIns="45720" anchor="ctr"/>
          <a:lstStyle/>
          <a:p>
            <a:pPr algn="l">
              <a:defRPr/>
            </a:pPr>
            <a:r>
              <a:rPr lang="en-US" dirty="0">
                <a:effectLst/>
                <a:latin typeface="Arial" charset="0"/>
                <a:ea typeface="ＭＳ Ｐゴシック" pitchFamily="-112" charset="-128"/>
                <a:cs typeface="+mn-cs"/>
              </a:rPr>
              <a:t>Financial impact on the enterprise</a:t>
            </a:r>
          </a:p>
        </p:txBody>
      </p:sp>
      <p:pic>
        <p:nvPicPr>
          <p:cNvPr id="3082" name="Picture 3054"/>
          <p:cNvPicPr>
            <a:picLocks noChangeAspect="1" noChangeArrowheads="1"/>
          </p:cNvPicPr>
          <p:nvPr/>
        </p:nvPicPr>
        <p:blipFill>
          <a:blip r:embed="rId4" cstate="print"/>
          <a:srcRect l="4602" t="52112" r="4602" b="4610"/>
          <a:stretch>
            <a:fillRect/>
          </a:stretch>
        </p:blipFill>
        <p:spPr bwMode="auto">
          <a:xfrm>
            <a:off x="0" y="2259013"/>
            <a:ext cx="4527550" cy="71437"/>
          </a:xfrm>
          <a:prstGeom prst="rect">
            <a:avLst/>
          </a:prstGeom>
          <a:noFill/>
          <a:ln w="3175" algn="ctr">
            <a:noFill/>
            <a:miter lim="800000"/>
            <a:headEnd/>
            <a:tailEnd/>
          </a:ln>
        </p:spPr>
      </p:pic>
      <p:sp>
        <p:nvSpPr>
          <p:cNvPr id="3083" name="Rectangle 3055"/>
          <p:cNvSpPr>
            <a:spLocks noChangeArrowheads="1"/>
          </p:cNvSpPr>
          <p:nvPr/>
        </p:nvSpPr>
        <p:spPr bwMode="auto">
          <a:xfrm>
            <a:off x="95250" y="2378075"/>
            <a:ext cx="4286250" cy="1768475"/>
          </a:xfrm>
          <a:prstGeom prst="rect">
            <a:avLst/>
          </a:prstGeom>
          <a:noFill/>
          <a:ln w="3175" algn="ctr">
            <a:noFill/>
            <a:miter lim="800000"/>
            <a:headEnd/>
            <a:tailEnd/>
          </a:ln>
        </p:spPr>
        <p:txBody>
          <a:bodyPr>
            <a:spAutoFit/>
          </a:bodyPr>
          <a:lstStyle/>
          <a:p>
            <a:pPr marL="114300" indent="-114300" algn="l">
              <a:lnSpc>
                <a:spcPts val="2000"/>
              </a:lnSpc>
              <a:spcBef>
                <a:spcPts val="400"/>
              </a:spcBef>
              <a:spcAft>
                <a:spcPts val="400"/>
              </a:spcAft>
              <a:buClr>
                <a:schemeClr val="accent2"/>
              </a:buClr>
              <a:buFontTx/>
              <a:buChar char="•"/>
            </a:pPr>
            <a:r>
              <a:rPr lang="en-US" sz="1500" dirty="0">
                <a:solidFill>
                  <a:srgbClr val="C00000"/>
                </a:solidFill>
                <a:effectLst/>
              </a:rPr>
              <a:t>Loss of market</a:t>
            </a:r>
          </a:p>
          <a:p>
            <a:pPr marL="114300" indent="-114300" algn="l">
              <a:lnSpc>
                <a:spcPts val="2000"/>
              </a:lnSpc>
              <a:spcBef>
                <a:spcPts val="400"/>
              </a:spcBef>
              <a:spcAft>
                <a:spcPts val="400"/>
              </a:spcAft>
              <a:buClr>
                <a:schemeClr val="accent2"/>
              </a:buClr>
              <a:buFontTx/>
              <a:buChar char="•"/>
            </a:pPr>
            <a:r>
              <a:rPr lang="en-US" sz="1500" dirty="0">
                <a:solidFill>
                  <a:srgbClr val="C00000"/>
                </a:solidFill>
                <a:effectLst/>
              </a:rPr>
              <a:t>Loss of sales</a:t>
            </a:r>
          </a:p>
          <a:p>
            <a:pPr marL="114300" indent="-114300" algn="l">
              <a:lnSpc>
                <a:spcPts val="2000"/>
              </a:lnSpc>
              <a:spcBef>
                <a:spcPts val="400"/>
              </a:spcBef>
              <a:spcAft>
                <a:spcPts val="400"/>
              </a:spcAft>
              <a:buClr>
                <a:schemeClr val="accent2"/>
              </a:buClr>
              <a:buFontTx/>
              <a:buChar char="•"/>
            </a:pPr>
            <a:r>
              <a:rPr lang="en-US" sz="1500" dirty="0">
                <a:solidFill>
                  <a:srgbClr val="C00000"/>
                </a:solidFill>
                <a:effectLst/>
              </a:rPr>
              <a:t>Interruption to cash flow</a:t>
            </a:r>
          </a:p>
          <a:p>
            <a:pPr marL="114300" indent="-114300" algn="l">
              <a:lnSpc>
                <a:spcPts val="2000"/>
              </a:lnSpc>
              <a:spcBef>
                <a:spcPts val="400"/>
              </a:spcBef>
              <a:spcAft>
                <a:spcPts val="400"/>
              </a:spcAft>
              <a:buClr>
                <a:schemeClr val="accent2"/>
              </a:buClr>
              <a:buFontTx/>
              <a:buChar char="•"/>
            </a:pPr>
            <a:r>
              <a:rPr lang="en-US" sz="1500" dirty="0">
                <a:solidFill>
                  <a:srgbClr val="C00000"/>
                </a:solidFill>
                <a:effectLst/>
              </a:rPr>
              <a:t>Potential increase in insurance premium</a:t>
            </a:r>
          </a:p>
          <a:p>
            <a:pPr marL="114300" indent="-114300" algn="l">
              <a:lnSpc>
                <a:spcPts val="2000"/>
              </a:lnSpc>
              <a:spcBef>
                <a:spcPts val="400"/>
              </a:spcBef>
              <a:spcAft>
                <a:spcPts val="400"/>
              </a:spcAft>
              <a:buClr>
                <a:schemeClr val="accent2"/>
              </a:buClr>
              <a:buFontTx/>
              <a:buChar char="•"/>
            </a:pPr>
            <a:r>
              <a:rPr lang="en-US" sz="1500" dirty="0">
                <a:solidFill>
                  <a:srgbClr val="C00000"/>
                </a:solidFill>
                <a:effectLst/>
              </a:rPr>
              <a:t>Increased administrative costs</a:t>
            </a:r>
          </a:p>
        </p:txBody>
      </p:sp>
      <p:sp>
        <p:nvSpPr>
          <p:cNvPr id="494576" name="Rectangle 3056"/>
          <p:cNvSpPr>
            <a:spLocks noChangeAspect="1" noChangeArrowheads="1"/>
          </p:cNvSpPr>
          <p:nvPr/>
        </p:nvSpPr>
        <p:spPr bwMode="auto">
          <a:xfrm>
            <a:off x="4598988" y="2271713"/>
            <a:ext cx="4527550" cy="1539875"/>
          </a:xfrm>
          <a:prstGeom prst="rect">
            <a:avLst/>
          </a:prstGeom>
          <a:gradFill rotWithShape="1">
            <a:gsLst>
              <a:gs pos="0">
                <a:schemeClr val="bg1">
                  <a:alpha val="85001"/>
                </a:schemeClr>
              </a:gs>
              <a:gs pos="100000">
                <a:schemeClr val="bg1">
                  <a:gamma/>
                  <a:shade val="82353"/>
                  <a:invGamma/>
                  <a:alpha val="70000"/>
                </a:schemeClr>
              </a:gs>
            </a:gsLst>
            <a:lin ang="5400000" scaled="1"/>
          </a:gradFill>
          <a:ln w="25400">
            <a:noFill/>
            <a:miter lim="800000"/>
            <a:headEnd/>
            <a:tailEnd/>
          </a:ln>
          <a:effectLst/>
        </p:spPr>
        <p:txBody>
          <a:bodyPr lIns="18288" tIns="18288" rIns="18288" bIns="18288" anchor="ctr"/>
          <a:lstStyle/>
          <a:p>
            <a:pPr eaLnBrk="1" hangingPunct="1">
              <a:lnSpc>
                <a:spcPts val="1500"/>
              </a:lnSpc>
              <a:spcBef>
                <a:spcPts val="100"/>
              </a:spcBef>
              <a:spcAft>
                <a:spcPts val="100"/>
              </a:spcAft>
              <a:defRPr/>
            </a:pPr>
            <a:endParaRPr lang="en-US" sz="1500">
              <a:solidFill>
                <a:schemeClr val="tx1"/>
              </a:solidFill>
              <a:effectLst/>
              <a:latin typeface="Arial" charset="0"/>
              <a:ea typeface="ＭＳ Ｐゴシック" pitchFamily="-112" charset="-128"/>
              <a:cs typeface="+mn-cs"/>
            </a:endParaRPr>
          </a:p>
        </p:txBody>
      </p:sp>
      <p:sp>
        <p:nvSpPr>
          <p:cNvPr id="494577" name="Rectangle 3057"/>
          <p:cNvSpPr>
            <a:spLocks noChangeAspect="1" noChangeArrowheads="1"/>
          </p:cNvSpPr>
          <p:nvPr/>
        </p:nvSpPr>
        <p:spPr bwMode="auto">
          <a:xfrm>
            <a:off x="4598988" y="2271713"/>
            <a:ext cx="4527550" cy="2978150"/>
          </a:xfrm>
          <a:prstGeom prst="rect">
            <a:avLst/>
          </a:prstGeom>
          <a:gradFill rotWithShape="1">
            <a:gsLst>
              <a:gs pos="0">
                <a:schemeClr val="bg1">
                  <a:alpha val="85001"/>
                </a:schemeClr>
              </a:gs>
              <a:gs pos="100000">
                <a:schemeClr val="bg1">
                  <a:gamma/>
                  <a:shade val="82353"/>
                  <a:invGamma/>
                  <a:alpha val="70000"/>
                </a:schemeClr>
              </a:gs>
            </a:gsLst>
            <a:lin ang="5400000" scaled="1"/>
          </a:gradFill>
          <a:ln w="25400">
            <a:noFill/>
            <a:miter lim="800000"/>
            <a:headEnd/>
            <a:tailEnd/>
          </a:ln>
          <a:effectLst/>
        </p:spPr>
        <p:txBody>
          <a:bodyPr lIns="18288" tIns="18288" rIns="18288" bIns="18288" anchor="ctr"/>
          <a:lstStyle/>
          <a:p>
            <a:pPr eaLnBrk="1" hangingPunct="1">
              <a:lnSpc>
                <a:spcPts val="1500"/>
              </a:lnSpc>
              <a:spcBef>
                <a:spcPts val="100"/>
              </a:spcBef>
              <a:spcAft>
                <a:spcPts val="100"/>
              </a:spcAft>
              <a:defRPr/>
            </a:pPr>
            <a:endParaRPr lang="en-US" sz="1500">
              <a:solidFill>
                <a:schemeClr val="tx1"/>
              </a:solidFill>
              <a:effectLst/>
              <a:latin typeface="Arial" charset="0"/>
              <a:ea typeface="ＭＳ Ｐゴシック" pitchFamily="-112" charset="-128"/>
              <a:cs typeface="+mn-cs"/>
            </a:endParaRPr>
          </a:p>
        </p:txBody>
      </p:sp>
      <p:sp>
        <p:nvSpPr>
          <p:cNvPr id="494578" name="Rectangle 3058"/>
          <p:cNvSpPr>
            <a:spLocks noChangeArrowheads="1"/>
          </p:cNvSpPr>
          <p:nvPr/>
        </p:nvSpPr>
        <p:spPr bwMode="auto">
          <a:xfrm>
            <a:off x="4608513" y="1892300"/>
            <a:ext cx="4535487" cy="349250"/>
          </a:xfrm>
          <a:prstGeom prst="rect">
            <a:avLst/>
          </a:prstGeom>
          <a:gradFill rotWithShape="1">
            <a:gsLst>
              <a:gs pos="0">
                <a:schemeClr val="accent2"/>
              </a:gs>
              <a:gs pos="100000">
                <a:schemeClr val="accent2">
                  <a:gamma/>
                  <a:shade val="19216"/>
                  <a:invGamma/>
                  <a:alpha val="89999"/>
                </a:schemeClr>
              </a:gs>
            </a:gsLst>
            <a:lin ang="5400000" scaled="1"/>
          </a:gradFill>
          <a:ln w="3175" algn="ctr">
            <a:noFill/>
            <a:miter lim="800000"/>
            <a:headEnd/>
            <a:tailEnd/>
          </a:ln>
          <a:effectLst/>
        </p:spPr>
        <p:txBody>
          <a:bodyPr wrap="none" lIns="45720" rIns="45720" anchor="ctr"/>
          <a:lstStyle/>
          <a:p>
            <a:pPr algn="l" eaLnBrk="1" hangingPunct="1">
              <a:defRPr/>
            </a:pPr>
            <a:endParaRPr lang="en-US" sz="2400">
              <a:solidFill>
                <a:schemeClr val="tx1"/>
              </a:solidFill>
              <a:effectLst/>
              <a:latin typeface="Times New Roman" pitchFamily="18" charset="0"/>
              <a:ea typeface="+mn-ea"/>
              <a:cs typeface="+mn-cs"/>
            </a:endParaRPr>
          </a:p>
        </p:txBody>
      </p:sp>
      <p:sp>
        <p:nvSpPr>
          <p:cNvPr id="494579" name="Rectangle 3059"/>
          <p:cNvSpPr>
            <a:spLocks noChangeArrowheads="1"/>
          </p:cNvSpPr>
          <p:nvPr/>
        </p:nvSpPr>
        <p:spPr bwMode="auto">
          <a:xfrm>
            <a:off x="4608513" y="1854200"/>
            <a:ext cx="4535487" cy="349250"/>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5400000" scaled="1"/>
            <a:tileRect/>
          </a:gradFill>
          <a:ln w="3175" algn="ctr">
            <a:noFill/>
            <a:miter lim="800000"/>
            <a:headEnd/>
            <a:tailEnd/>
          </a:ln>
          <a:effectLst/>
        </p:spPr>
        <p:txBody>
          <a:bodyPr wrap="none" lIns="182880" rIns="45720" anchor="ctr"/>
          <a:lstStyle/>
          <a:p>
            <a:pPr algn="l">
              <a:defRPr/>
            </a:pPr>
            <a:r>
              <a:rPr lang="en-US" dirty="0">
                <a:effectLst/>
                <a:latin typeface="Arial" charset="0"/>
                <a:ea typeface="ＭＳ Ｐゴシック" pitchFamily="-112" charset="-128"/>
                <a:cs typeface="+mn-cs"/>
              </a:rPr>
              <a:t>Operational impact on the enterprise</a:t>
            </a:r>
          </a:p>
        </p:txBody>
      </p:sp>
      <p:sp>
        <p:nvSpPr>
          <p:cNvPr id="3088" name="Rectangle 3060"/>
          <p:cNvSpPr>
            <a:spLocks noChangeArrowheads="1"/>
          </p:cNvSpPr>
          <p:nvPr/>
        </p:nvSpPr>
        <p:spPr bwMode="auto">
          <a:xfrm>
            <a:off x="4743450" y="2378075"/>
            <a:ext cx="4286250" cy="2276475"/>
          </a:xfrm>
          <a:prstGeom prst="rect">
            <a:avLst/>
          </a:prstGeom>
          <a:noFill/>
          <a:ln w="3175" algn="ctr">
            <a:noFill/>
            <a:miter lim="800000"/>
            <a:headEnd/>
            <a:tailEnd/>
          </a:ln>
        </p:spPr>
        <p:txBody>
          <a:bodyPr>
            <a:spAutoFit/>
          </a:bodyPr>
          <a:lstStyle/>
          <a:p>
            <a:pPr marL="114300" indent="-114300" algn="l">
              <a:lnSpc>
                <a:spcPts val="2000"/>
              </a:lnSpc>
              <a:spcBef>
                <a:spcPts val="400"/>
              </a:spcBef>
              <a:spcAft>
                <a:spcPts val="400"/>
              </a:spcAft>
              <a:buClr>
                <a:schemeClr val="tx2"/>
              </a:buClr>
              <a:buFontTx/>
              <a:buChar char="•"/>
            </a:pPr>
            <a:r>
              <a:rPr lang="en-US" sz="1500" dirty="0">
                <a:solidFill>
                  <a:srgbClr val="C00000"/>
                </a:solidFill>
                <a:effectLst/>
              </a:rPr>
              <a:t>Interruption to supply chain</a:t>
            </a:r>
          </a:p>
          <a:p>
            <a:pPr marL="114300" indent="-114300" algn="l">
              <a:lnSpc>
                <a:spcPts val="2000"/>
              </a:lnSpc>
              <a:spcBef>
                <a:spcPts val="400"/>
              </a:spcBef>
              <a:spcAft>
                <a:spcPts val="400"/>
              </a:spcAft>
              <a:buClr>
                <a:schemeClr val="tx2"/>
              </a:buClr>
              <a:buFontTx/>
              <a:buChar char="•"/>
            </a:pPr>
            <a:r>
              <a:rPr lang="en-US" sz="1500" dirty="0">
                <a:solidFill>
                  <a:srgbClr val="C00000"/>
                </a:solidFill>
                <a:effectLst/>
              </a:rPr>
              <a:t>Damage to reputation </a:t>
            </a:r>
            <a:br>
              <a:rPr lang="en-US" sz="1500" dirty="0">
                <a:solidFill>
                  <a:srgbClr val="C00000"/>
                </a:solidFill>
                <a:effectLst/>
              </a:rPr>
            </a:br>
            <a:r>
              <a:rPr lang="en-US" sz="1500" dirty="0">
                <a:solidFill>
                  <a:srgbClr val="C00000"/>
                </a:solidFill>
                <a:effectLst/>
              </a:rPr>
              <a:t>(with customers and within the industry)</a:t>
            </a:r>
          </a:p>
          <a:p>
            <a:pPr marL="114300" indent="-114300" algn="l">
              <a:lnSpc>
                <a:spcPts val="2000"/>
              </a:lnSpc>
              <a:spcBef>
                <a:spcPts val="400"/>
              </a:spcBef>
              <a:spcAft>
                <a:spcPts val="400"/>
              </a:spcAft>
              <a:buClr>
                <a:schemeClr val="tx2"/>
              </a:buClr>
              <a:buFontTx/>
              <a:buChar char="•"/>
            </a:pPr>
            <a:r>
              <a:rPr lang="en-US" sz="1500" dirty="0">
                <a:solidFill>
                  <a:srgbClr val="C00000"/>
                </a:solidFill>
                <a:effectLst/>
              </a:rPr>
              <a:t>Tension in relationships with customers </a:t>
            </a:r>
            <a:br>
              <a:rPr lang="en-US" sz="1500" dirty="0">
                <a:solidFill>
                  <a:srgbClr val="C00000"/>
                </a:solidFill>
                <a:effectLst/>
              </a:rPr>
            </a:br>
            <a:r>
              <a:rPr lang="en-US" sz="1500" dirty="0">
                <a:solidFill>
                  <a:srgbClr val="C00000"/>
                </a:solidFill>
                <a:effectLst/>
              </a:rPr>
              <a:t>and suppliers </a:t>
            </a:r>
          </a:p>
          <a:p>
            <a:pPr marL="114300" indent="-114300" algn="l">
              <a:lnSpc>
                <a:spcPts val="2000"/>
              </a:lnSpc>
              <a:spcBef>
                <a:spcPts val="400"/>
              </a:spcBef>
              <a:spcAft>
                <a:spcPts val="400"/>
              </a:spcAft>
              <a:buClr>
                <a:schemeClr val="tx2"/>
              </a:buClr>
              <a:buFontTx/>
              <a:buChar char="•"/>
            </a:pPr>
            <a:r>
              <a:rPr lang="en-US" sz="1500" dirty="0">
                <a:solidFill>
                  <a:srgbClr val="C00000"/>
                </a:solidFill>
                <a:effectLst/>
              </a:rPr>
              <a:t>Personnel frustration and loss of morale</a:t>
            </a:r>
          </a:p>
          <a:p>
            <a:pPr marL="114300" indent="-114300" algn="l">
              <a:lnSpc>
                <a:spcPts val="2000"/>
              </a:lnSpc>
              <a:spcBef>
                <a:spcPts val="400"/>
              </a:spcBef>
              <a:spcAft>
                <a:spcPts val="400"/>
              </a:spcAft>
              <a:buClr>
                <a:schemeClr val="tx2"/>
              </a:buClr>
              <a:buFontTx/>
              <a:buChar char="•"/>
            </a:pPr>
            <a:r>
              <a:rPr lang="en-US" sz="1500" dirty="0">
                <a:solidFill>
                  <a:srgbClr val="C00000"/>
                </a:solidFill>
                <a:effectLst/>
              </a:rPr>
              <a:t>Loss of brand image</a:t>
            </a:r>
          </a:p>
        </p:txBody>
      </p:sp>
      <p:pic>
        <p:nvPicPr>
          <p:cNvPr id="3089" name="Picture 3061"/>
          <p:cNvPicPr>
            <a:picLocks noChangeAspect="1" noChangeArrowheads="1"/>
          </p:cNvPicPr>
          <p:nvPr/>
        </p:nvPicPr>
        <p:blipFill>
          <a:blip r:embed="rId4" cstate="print"/>
          <a:srcRect l="4602" t="52112" r="4602" b="4610"/>
          <a:stretch>
            <a:fillRect/>
          </a:stretch>
        </p:blipFill>
        <p:spPr bwMode="auto">
          <a:xfrm>
            <a:off x="4606925" y="5259388"/>
            <a:ext cx="4537075" cy="60325"/>
          </a:xfrm>
          <a:prstGeom prst="rect">
            <a:avLst/>
          </a:prstGeom>
          <a:noFill/>
          <a:ln w="3175" algn="ctr">
            <a:noFill/>
            <a:miter lim="800000"/>
            <a:headEnd/>
            <a:tailEnd/>
          </a:ln>
        </p:spPr>
      </p:pic>
      <p:pic>
        <p:nvPicPr>
          <p:cNvPr id="3090" name="Picture 3062"/>
          <p:cNvPicPr>
            <a:picLocks noChangeAspect="1" noChangeArrowheads="1"/>
          </p:cNvPicPr>
          <p:nvPr/>
        </p:nvPicPr>
        <p:blipFill>
          <a:blip r:embed="rId5" cstate="print"/>
          <a:srcRect l="4602" t="4610" r="4602" b="52112"/>
          <a:stretch>
            <a:fillRect/>
          </a:stretch>
        </p:blipFill>
        <p:spPr bwMode="auto">
          <a:xfrm>
            <a:off x="4616450" y="1763713"/>
            <a:ext cx="4527550" cy="79375"/>
          </a:xfrm>
          <a:prstGeom prst="rect">
            <a:avLst/>
          </a:prstGeom>
          <a:noFill/>
          <a:ln w="3175" algn="ctr">
            <a:noFill/>
            <a:miter lim="800000"/>
            <a:headEnd/>
            <a:tailEnd/>
          </a:ln>
        </p:spPr>
      </p:pic>
      <p:pic>
        <p:nvPicPr>
          <p:cNvPr id="3091" name="Picture 3063"/>
          <p:cNvPicPr>
            <a:picLocks noChangeAspect="1" noChangeArrowheads="1"/>
          </p:cNvPicPr>
          <p:nvPr/>
        </p:nvPicPr>
        <p:blipFill>
          <a:blip r:embed="rId4" cstate="print"/>
          <a:srcRect l="4602" t="52112" r="4602" b="4610"/>
          <a:stretch>
            <a:fillRect/>
          </a:stretch>
        </p:blipFill>
        <p:spPr bwMode="auto">
          <a:xfrm>
            <a:off x="4616450" y="2259013"/>
            <a:ext cx="4527550" cy="71437"/>
          </a:xfrm>
          <a:prstGeom prst="rect">
            <a:avLst/>
          </a:prstGeom>
          <a:noFill/>
          <a:ln w="3175" algn="ctr">
            <a:noFill/>
            <a:miter lim="800000"/>
            <a:headEnd/>
            <a:tailEnd/>
          </a:ln>
        </p:spPr>
      </p:pic>
      <p:pic>
        <p:nvPicPr>
          <p:cNvPr id="23" name="Picture 5" descr="AIG_PRI_pms2995.jpg"/>
          <p:cNvPicPr>
            <a:picLocks noChangeAspect="1"/>
          </p:cNvPicPr>
          <p:nvPr/>
        </p:nvPicPr>
        <p:blipFill>
          <a:blip r:embed="rId6"/>
          <a:srcRect/>
          <a:stretch>
            <a:fillRect/>
          </a:stretch>
        </p:blipFill>
        <p:spPr bwMode="auto">
          <a:xfrm>
            <a:off x="7485321" y="158750"/>
            <a:ext cx="1387475" cy="749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of Warehouses</a:t>
            </a:r>
            <a:endParaRPr lang="en-ZA" dirty="0"/>
          </a:p>
        </p:txBody>
      </p:sp>
      <p:sp>
        <p:nvSpPr>
          <p:cNvPr id="3" name="Content Placeholder 2"/>
          <p:cNvSpPr>
            <a:spLocks noGrp="1"/>
          </p:cNvSpPr>
          <p:nvPr>
            <p:ph idx="1"/>
          </p:nvPr>
        </p:nvSpPr>
        <p:spPr>
          <a:xfrm>
            <a:off x="457200" y="1275907"/>
            <a:ext cx="8229600" cy="4525963"/>
          </a:xfrm>
        </p:spPr>
        <p:txBody>
          <a:bodyPr/>
          <a:lstStyle/>
          <a:p>
            <a:endParaRPr lang="en-ZA" dirty="0" smtClean="0"/>
          </a:p>
          <a:p>
            <a:pPr>
              <a:buFont typeface="Wingdings" pitchFamily="2" charset="2"/>
              <a:buChar char="Ø"/>
            </a:pPr>
            <a:r>
              <a:rPr lang="en-ZA" dirty="0" smtClean="0">
                <a:solidFill>
                  <a:schemeClr val="tx1"/>
                </a:solidFill>
              </a:rPr>
              <a:t>The use of high intensity discharge lighting inside warehouse / storage areas should be avoided unless of an approved type with a shroud to protect the lamp’s arc tube and a non-combustible external containment barrier enclosing the whole of the lamp unit</a:t>
            </a:r>
          </a:p>
          <a:p>
            <a:endParaRPr lang="en-ZA" dirty="0" smtClean="0">
              <a:solidFill>
                <a:schemeClr val="tx1"/>
              </a:solidFill>
            </a:endParaRPr>
          </a:p>
          <a:p>
            <a:pPr>
              <a:buFont typeface="Wingdings" pitchFamily="2" charset="2"/>
              <a:buChar char="Ø"/>
            </a:pPr>
            <a:r>
              <a:rPr lang="en-ZA" dirty="0" smtClean="0">
                <a:solidFill>
                  <a:schemeClr val="tx1"/>
                </a:solidFill>
              </a:rPr>
              <a:t>Adequate numbers of suitable portable fire extinguishers should be available for fire-fighting purposes. </a:t>
            </a:r>
          </a:p>
          <a:p>
            <a:pPr>
              <a:buFont typeface="Wingdings" pitchFamily="2" charset="2"/>
              <a:buChar char="Ø"/>
            </a:pPr>
            <a:endParaRPr lang="en-US" dirty="0" smtClean="0">
              <a:solidFill>
                <a:schemeClr val="tx1"/>
              </a:solidFill>
            </a:endParaRPr>
          </a:p>
          <a:p>
            <a:pPr>
              <a:buFont typeface="Wingdings" pitchFamily="2" charset="2"/>
              <a:buChar char="Ø"/>
            </a:pPr>
            <a:r>
              <a:rPr lang="en-ZA" dirty="0" smtClean="0">
                <a:solidFill>
                  <a:schemeClr val="tx1"/>
                </a:solidFill>
              </a:rPr>
              <a:t>Warehouse / storage areas should be provided with adequate security arrangements </a:t>
            </a:r>
          </a:p>
          <a:p>
            <a:endParaRPr lang="en-Z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30000" t="11000" r="-30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Warehouse Security</a:t>
            </a:r>
            <a:endParaRPr lang="en-ZA" dirty="0"/>
          </a:p>
        </p:txBody>
      </p:sp>
      <p:pic>
        <p:nvPicPr>
          <p:cNvPr id="8" name="Content Placeholder 7" descr="burglar2.png"/>
          <p:cNvPicPr>
            <a:picLocks noGrp="1" noChangeAspect="1"/>
          </p:cNvPicPr>
          <p:nvPr>
            <p:ph idx="1"/>
          </p:nvPr>
        </p:nvPicPr>
        <p:blipFill>
          <a:blip r:embed="rId3"/>
          <a:stretch>
            <a:fillRect/>
          </a:stretch>
        </p:blipFill>
        <p:spPr>
          <a:xfrm>
            <a:off x="1815844" y="1600200"/>
            <a:ext cx="4385259" cy="4525963"/>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506413" y="552450"/>
            <a:ext cx="7772400" cy="754063"/>
          </a:xfrm>
        </p:spPr>
        <p:txBody>
          <a:bodyPr/>
          <a:lstStyle/>
          <a:p>
            <a:r>
              <a:rPr lang="en-US" sz="2800" b="1" dirty="0" smtClean="0"/>
              <a:t>Security – Cargo Theft Risk</a:t>
            </a:r>
          </a:p>
        </p:txBody>
      </p:sp>
      <p:pic>
        <p:nvPicPr>
          <p:cNvPr id="5" name="Picture 4"/>
          <p:cNvPicPr>
            <a:picLocks noChangeAspect="1" noChangeArrowheads="1"/>
          </p:cNvPicPr>
          <p:nvPr/>
        </p:nvPicPr>
        <p:blipFill>
          <a:blip r:embed="rId3"/>
          <a:srcRect/>
          <a:stretch>
            <a:fillRect/>
          </a:stretch>
        </p:blipFill>
        <p:spPr bwMode="auto">
          <a:xfrm>
            <a:off x="898525" y="1287463"/>
            <a:ext cx="7312025" cy="3913187"/>
          </a:xfrm>
          <a:prstGeom prst="rect">
            <a:avLst/>
          </a:prstGeom>
          <a:noFill/>
          <a:ln w="9525">
            <a:noFill/>
            <a:miter lim="800000"/>
            <a:headEnd/>
            <a:tailEnd/>
          </a:ln>
        </p:spPr>
      </p:pic>
      <p:sp>
        <p:nvSpPr>
          <p:cNvPr id="6" name="Text Box 7"/>
          <p:cNvSpPr txBox="1">
            <a:spLocks noChangeArrowheads="1"/>
          </p:cNvSpPr>
          <p:nvPr/>
        </p:nvSpPr>
        <p:spPr bwMode="auto">
          <a:xfrm>
            <a:off x="811213" y="5412472"/>
            <a:ext cx="7583487" cy="646331"/>
          </a:xfrm>
          <a:prstGeom prst="rect">
            <a:avLst/>
          </a:prstGeom>
          <a:noFill/>
          <a:ln w="9525">
            <a:noFill/>
            <a:miter lim="800000"/>
            <a:headEnd/>
            <a:tailEnd/>
          </a:ln>
        </p:spPr>
        <p:txBody>
          <a:bodyPr>
            <a:spAutoFit/>
          </a:bodyPr>
          <a:lstStyle/>
          <a:p>
            <a:r>
              <a:rPr lang="en-US" dirty="0">
                <a:solidFill>
                  <a:srgbClr val="0070C0"/>
                </a:solidFill>
              </a:rPr>
              <a:t>Mexico, Brazil, South Africa, United States, Russia, India and United Kingdom are the countries most at risk for cargo theft globally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Warehouse Security</a:t>
            </a:r>
            <a:endParaRPr lang="en-ZA" dirty="0"/>
          </a:p>
        </p:txBody>
      </p:sp>
      <p:sp>
        <p:nvSpPr>
          <p:cNvPr id="4" name="Content Placeholder 1"/>
          <p:cNvSpPr>
            <a:spLocks noGrp="1"/>
          </p:cNvSpPr>
          <p:nvPr>
            <p:ph idx="1"/>
          </p:nvPr>
        </p:nvSpPr>
        <p:spPr>
          <a:xfrm>
            <a:off x="457200" y="1031358"/>
            <a:ext cx="7868093" cy="1867560"/>
          </a:xfrm>
        </p:spPr>
        <p:txBody>
          <a:bodyPr/>
          <a:lstStyle/>
          <a:p>
            <a:pPr marL="0" indent="0" eaLnBrk="1" hangingPunct="1">
              <a:lnSpc>
                <a:spcPct val="90000"/>
              </a:lnSpc>
              <a:spcAft>
                <a:spcPct val="0"/>
              </a:spcAft>
            </a:pPr>
            <a:r>
              <a:rPr lang="en-US" sz="3200" dirty="0" smtClean="0">
                <a:solidFill>
                  <a:schemeClr val="tx1"/>
                </a:solidFill>
              </a:rPr>
              <a:t>Warehouse theft constitutes between 5 to 10% of the value of all cargo thefts. Although small in comparison to Road transport theft , tend to be very costly.</a:t>
            </a:r>
            <a:r>
              <a:rPr lang="en-US" sz="4000" dirty="0" smtClean="0">
                <a:solidFill>
                  <a:schemeClr val="tx1"/>
                </a:solidFill>
              </a:rPr>
              <a:t>	</a:t>
            </a:r>
          </a:p>
          <a:p>
            <a:pPr eaLnBrk="1" hangingPunct="1">
              <a:lnSpc>
                <a:spcPct val="90000"/>
              </a:lnSpc>
              <a:spcAft>
                <a:spcPct val="0"/>
              </a:spcAft>
            </a:pPr>
            <a:endParaRPr lang="en-US" sz="1700" dirty="0" smtClean="0">
              <a:solidFill>
                <a:schemeClr val="tx1"/>
              </a:solidFill>
            </a:endParaRPr>
          </a:p>
          <a:p>
            <a:pPr eaLnBrk="1" hangingPunct="1">
              <a:lnSpc>
                <a:spcPct val="90000"/>
              </a:lnSpc>
              <a:spcAft>
                <a:spcPct val="0"/>
              </a:spcAft>
            </a:pPr>
            <a:endParaRPr lang="en-US" sz="1700" dirty="0" smtClean="0">
              <a:solidFill>
                <a:schemeClr val="tx1"/>
              </a:solidFill>
            </a:endParaRPr>
          </a:p>
          <a:p>
            <a:pPr eaLnBrk="1" hangingPunct="1">
              <a:lnSpc>
                <a:spcPct val="90000"/>
              </a:lnSpc>
              <a:spcAft>
                <a:spcPct val="0"/>
              </a:spcAft>
            </a:pPr>
            <a:r>
              <a:rPr lang="en-US" sz="4000" dirty="0" smtClean="0"/>
              <a:t> </a:t>
            </a:r>
          </a:p>
        </p:txBody>
      </p:sp>
      <p:pic>
        <p:nvPicPr>
          <p:cNvPr id="5" name="Picture 4" descr="canstock4191401.jpg"/>
          <p:cNvPicPr>
            <a:picLocks noChangeAspect="1"/>
          </p:cNvPicPr>
          <p:nvPr/>
        </p:nvPicPr>
        <p:blipFill>
          <a:blip r:embed="rId2"/>
          <a:stretch>
            <a:fillRect/>
          </a:stretch>
        </p:blipFill>
        <p:spPr>
          <a:xfrm>
            <a:off x="2509285" y="3418152"/>
            <a:ext cx="3317357" cy="3184667"/>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Warehouse Security</a:t>
            </a:r>
            <a:endParaRPr lang="en-ZA" dirty="0"/>
          </a:p>
        </p:txBody>
      </p:sp>
      <p:pic>
        <p:nvPicPr>
          <p:cNvPr id="4" name="Content Placeholder 3"/>
          <p:cNvPicPr>
            <a:picLocks noGrp="1"/>
          </p:cNvPicPr>
          <p:nvPr>
            <p:ph idx="1"/>
          </p:nvPr>
        </p:nvPicPr>
        <p:blipFill>
          <a:blip r:embed="rId2"/>
          <a:srcRect l="8311" t="11086" r="6583" b="4859"/>
          <a:stretch>
            <a:fillRect/>
          </a:stretch>
        </p:blipFill>
        <p:spPr bwMode="auto">
          <a:xfrm>
            <a:off x="850605" y="839973"/>
            <a:ext cx="6776431" cy="5348176"/>
          </a:xfrm>
          <a:prstGeom prst="rect">
            <a:avLst/>
          </a:prstGeom>
          <a:noFill/>
          <a:ln w="9525">
            <a:noFill/>
            <a:miter lim="800000"/>
            <a:headEnd/>
            <a:tailEnd/>
          </a:ln>
        </p:spPr>
      </p:pic>
      <p:pic>
        <p:nvPicPr>
          <p:cNvPr id="5" name="Picture 4"/>
          <p:cNvPicPr/>
          <p:nvPr/>
        </p:nvPicPr>
        <p:blipFill>
          <a:blip r:embed="rId3"/>
          <a:srcRect l="77995" t="11974" r="2548" b="81596"/>
          <a:stretch>
            <a:fillRect/>
          </a:stretch>
        </p:blipFill>
        <p:spPr bwMode="auto">
          <a:xfrm>
            <a:off x="5603358" y="136471"/>
            <a:ext cx="1669311" cy="854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Warehouse Security</a:t>
            </a:r>
            <a:endParaRPr lang="en-ZA" dirty="0"/>
          </a:p>
        </p:txBody>
      </p:sp>
      <p:pic>
        <p:nvPicPr>
          <p:cNvPr id="4" name="Content Placeholder 3"/>
          <p:cNvPicPr>
            <a:picLocks noGrp="1"/>
          </p:cNvPicPr>
          <p:nvPr>
            <p:ph idx="1"/>
          </p:nvPr>
        </p:nvPicPr>
        <p:blipFill>
          <a:blip r:embed="rId2"/>
          <a:srcRect l="6319" t="29047" r="6040" b="15916"/>
          <a:stretch>
            <a:fillRect/>
          </a:stretch>
        </p:blipFill>
        <p:spPr bwMode="auto">
          <a:xfrm>
            <a:off x="457200" y="1095153"/>
            <a:ext cx="8229600" cy="4944140"/>
          </a:xfrm>
          <a:prstGeom prst="rect">
            <a:avLst/>
          </a:prstGeom>
          <a:noFill/>
          <a:ln w="9525">
            <a:noFill/>
            <a:miter lim="800000"/>
            <a:headEnd/>
            <a:tailEnd/>
          </a:ln>
        </p:spPr>
      </p:pic>
      <p:pic>
        <p:nvPicPr>
          <p:cNvPr id="5" name="Picture 4"/>
          <p:cNvPicPr/>
          <p:nvPr/>
        </p:nvPicPr>
        <p:blipFill>
          <a:blip r:embed="rId3"/>
          <a:srcRect l="77995" t="11974" r="2548" b="81596"/>
          <a:stretch>
            <a:fillRect/>
          </a:stretch>
        </p:blipFill>
        <p:spPr bwMode="auto">
          <a:xfrm>
            <a:off x="5726629" y="264061"/>
            <a:ext cx="1748228" cy="7690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Ware House Security</a:t>
            </a:r>
            <a:endParaRPr lang="en-ZA" dirty="0"/>
          </a:p>
        </p:txBody>
      </p:sp>
      <p:sp>
        <p:nvSpPr>
          <p:cNvPr id="3" name="Content Placeholder 2"/>
          <p:cNvSpPr>
            <a:spLocks noGrp="1"/>
          </p:cNvSpPr>
          <p:nvPr>
            <p:ph idx="1"/>
          </p:nvPr>
        </p:nvSpPr>
        <p:spPr>
          <a:xfrm>
            <a:off x="457200" y="1286540"/>
            <a:ext cx="8229600" cy="4525963"/>
          </a:xfrm>
        </p:spPr>
        <p:txBody>
          <a:bodyPr/>
          <a:lstStyle/>
          <a:p>
            <a:r>
              <a:rPr lang="en-US" sz="2400" dirty="0" smtClean="0">
                <a:solidFill>
                  <a:schemeClr val="tx1"/>
                </a:solidFill>
              </a:rPr>
              <a:t>Fraudulent Pick up</a:t>
            </a:r>
          </a:p>
          <a:p>
            <a:endParaRPr lang="en-US" sz="2000" dirty="0" smtClean="0">
              <a:solidFill>
                <a:schemeClr val="tx1"/>
              </a:solidFill>
            </a:endParaRPr>
          </a:p>
          <a:p>
            <a:pPr eaLnBrk="1" hangingPunct="1">
              <a:buFont typeface="Wingdings" pitchFamily="2" charset="2"/>
              <a:buChar char="Ø"/>
              <a:defRPr/>
            </a:pPr>
            <a:r>
              <a:rPr lang="en-US" sz="2000" dirty="0" smtClean="0">
                <a:solidFill>
                  <a:schemeClr val="tx1"/>
                </a:solidFill>
              </a:rPr>
              <a:t>Making up” a trucking company which actually has no place of business, no legal status, but arrives with a truck which appears legal</a:t>
            </a:r>
          </a:p>
          <a:p>
            <a:pPr eaLnBrk="1" hangingPunct="1">
              <a:buFont typeface="Wingdings" pitchFamily="2" charset="2"/>
              <a:buChar char="Ø"/>
              <a:defRPr/>
            </a:pPr>
            <a:r>
              <a:rPr lang="en-US" sz="2000" dirty="0" smtClean="0">
                <a:solidFill>
                  <a:schemeClr val="tx1"/>
                </a:solidFill>
              </a:rPr>
              <a:t>Using the licenses and registration of an existing company by obtaining documents, such as letterhead, driver IDs, uniforms, logo, truck decals</a:t>
            </a:r>
          </a:p>
          <a:p>
            <a:pPr eaLnBrk="1" hangingPunct="1">
              <a:buFont typeface="Wingdings" pitchFamily="2" charset="2"/>
              <a:buChar char="Ø"/>
              <a:defRPr/>
            </a:pPr>
            <a:r>
              <a:rPr lang="en-US" sz="2000" dirty="0" smtClean="0">
                <a:solidFill>
                  <a:schemeClr val="tx1"/>
                </a:solidFill>
              </a:rPr>
              <a:t>Redirection of drivers to deliver to alternate locations, usually by use of “fake” gate guards or some sort of communication, then receiving the goods at the alternate location as if it was the correct destination</a:t>
            </a:r>
          </a:p>
          <a:p>
            <a:pPr eaLnBrk="1" hangingPunct="1">
              <a:buFont typeface="Wingdings" pitchFamily="2" charset="2"/>
              <a:buChar char="Ø"/>
              <a:defRPr/>
            </a:pPr>
            <a:r>
              <a:rPr lang="en-US" sz="2000" dirty="0" smtClean="0">
                <a:solidFill>
                  <a:schemeClr val="tx1"/>
                </a:solidFill>
              </a:rPr>
              <a:t>Use of the documentation of a real carrier which has ceased operation</a:t>
            </a:r>
          </a:p>
          <a:p>
            <a:pPr eaLnBrk="1" hangingPunct="1">
              <a:buFont typeface="Wingdings" pitchFamily="2" charset="2"/>
              <a:buChar char="Ø"/>
              <a:defRPr/>
            </a:pPr>
            <a:r>
              <a:rPr lang="en-US" sz="2000" dirty="0" smtClean="0">
                <a:solidFill>
                  <a:schemeClr val="tx1"/>
                </a:solidFill>
              </a:rPr>
              <a:t>Actual creation of a trucking company with all of the proper licenses and insurance strictly for the purpose of diverting freight</a:t>
            </a:r>
          </a:p>
          <a:p>
            <a:endParaRPr lang="en-US" dirty="0" smtClean="0"/>
          </a:p>
          <a:p>
            <a:endParaRPr lang="en-Z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57200" y="1020726"/>
            <a:ext cx="8229600" cy="4525963"/>
          </a:xfrm>
        </p:spPr>
        <p:txBody>
          <a:bodyPr/>
          <a:lstStyle/>
          <a:p>
            <a:pPr>
              <a:lnSpc>
                <a:spcPct val="90000"/>
              </a:lnSpc>
              <a:buFont typeface="Wingdings" pitchFamily="2" charset="2"/>
              <a:buChar char="Ø"/>
            </a:pPr>
            <a:r>
              <a:rPr lang="en-US" sz="2800" dirty="0">
                <a:solidFill>
                  <a:schemeClr val="tx1"/>
                </a:solidFill>
              </a:rPr>
              <a:t>Environment and Geography</a:t>
            </a:r>
          </a:p>
          <a:p>
            <a:pPr>
              <a:lnSpc>
                <a:spcPct val="90000"/>
              </a:lnSpc>
              <a:buFont typeface="Wingdings" pitchFamily="2" charset="2"/>
              <a:buChar char="Ø"/>
            </a:pPr>
            <a:r>
              <a:rPr lang="en-US" sz="2800" dirty="0">
                <a:solidFill>
                  <a:schemeClr val="tx1"/>
                </a:solidFill>
              </a:rPr>
              <a:t>History of the area and the facility</a:t>
            </a:r>
          </a:p>
          <a:p>
            <a:pPr>
              <a:lnSpc>
                <a:spcPct val="90000"/>
              </a:lnSpc>
              <a:buFont typeface="Wingdings" pitchFamily="2" charset="2"/>
              <a:buChar char="Ø"/>
            </a:pPr>
            <a:r>
              <a:rPr lang="en-US" sz="2800" dirty="0">
                <a:solidFill>
                  <a:schemeClr val="tx1"/>
                </a:solidFill>
              </a:rPr>
              <a:t>Degree of Risk</a:t>
            </a:r>
          </a:p>
          <a:p>
            <a:pPr>
              <a:lnSpc>
                <a:spcPct val="90000"/>
              </a:lnSpc>
              <a:buFont typeface="Wingdings" pitchFamily="2" charset="2"/>
              <a:buChar char="Ø"/>
            </a:pPr>
            <a:r>
              <a:rPr lang="en-US" sz="2800" dirty="0">
                <a:solidFill>
                  <a:schemeClr val="tx1"/>
                </a:solidFill>
              </a:rPr>
              <a:t>Value of Risk (to whom?)</a:t>
            </a:r>
          </a:p>
          <a:p>
            <a:pPr>
              <a:lnSpc>
                <a:spcPct val="90000"/>
              </a:lnSpc>
              <a:buFont typeface="Wingdings" pitchFamily="2" charset="2"/>
              <a:buChar char="Ø"/>
            </a:pPr>
            <a:r>
              <a:rPr lang="en-US" sz="2800" dirty="0">
                <a:solidFill>
                  <a:schemeClr val="tx1"/>
                </a:solidFill>
              </a:rPr>
              <a:t>Resiliency and criticality</a:t>
            </a:r>
          </a:p>
          <a:p>
            <a:pPr>
              <a:lnSpc>
                <a:spcPct val="90000"/>
              </a:lnSpc>
              <a:buFont typeface="Wingdings" pitchFamily="2" charset="2"/>
              <a:buChar char="Ø"/>
            </a:pPr>
            <a:r>
              <a:rPr lang="en-US" sz="2800" dirty="0">
                <a:solidFill>
                  <a:schemeClr val="tx1"/>
                </a:solidFill>
              </a:rPr>
              <a:t>Who is protecting </a:t>
            </a:r>
            <a:r>
              <a:rPr lang="en-US" sz="2800" dirty="0" smtClean="0">
                <a:solidFill>
                  <a:schemeClr val="tx1"/>
                </a:solidFill>
              </a:rPr>
              <a:t>the Warehouse?</a:t>
            </a:r>
            <a:endParaRPr lang="en-US" sz="2800" dirty="0">
              <a:solidFill>
                <a:schemeClr val="tx1"/>
              </a:solidFill>
            </a:endParaRPr>
          </a:p>
          <a:p>
            <a:pPr>
              <a:lnSpc>
                <a:spcPct val="90000"/>
              </a:lnSpc>
              <a:buFont typeface="Wingdings" pitchFamily="2" charset="2"/>
              <a:buChar char="Ø"/>
            </a:pPr>
            <a:r>
              <a:rPr lang="en-US" sz="2800" dirty="0">
                <a:solidFill>
                  <a:schemeClr val="tx1"/>
                </a:solidFill>
              </a:rPr>
              <a:t>Logistics – who decides and how are you protected</a:t>
            </a:r>
          </a:p>
        </p:txBody>
      </p:sp>
      <p:sp>
        <p:nvSpPr>
          <p:cNvPr id="6" name="Title 1"/>
          <p:cNvSpPr txBox="1">
            <a:spLocks/>
          </p:cNvSpPr>
          <p:nvPr/>
        </p:nvSpPr>
        <p:spPr bwMode="auto">
          <a:xfrm>
            <a:off x="202019" y="138223"/>
            <a:ext cx="7017657"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smtClean="0">
                <a:ln>
                  <a:noFill/>
                </a:ln>
                <a:solidFill>
                  <a:srgbClr val="0099D1"/>
                </a:solidFill>
                <a:effectLst/>
                <a:uLnTx/>
                <a:uFillTx/>
                <a:latin typeface="AIG Futura Medium"/>
                <a:ea typeface="AIG Futura Medium"/>
                <a:cs typeface="AIG Futura Medium"/>
              </a:rPr>
              <a:t>Warehouse Security Issues</a:t>
            </a:r>
            <a:endParaRPr kumimoji="0" lang="en-ZA" sz="3000" b="0" i="0" u="none" strike="noStrike" kern="1200" cap="none" spc="0" normalizeH="0" baseline="0" noProof="0" dirty="0">
              <a:ln>
                <a:noFill/>
              </a:ln>
              <a:solidFill>
                <a:srgbClr val="0099D1"/>
              </a:solidFill>
              <a:effectLst/>
              <a:uLnTx/>
              <a:uFillTx/>
              <a:latin typeface="AIG Futura Medium"/>
              <a:ea typeface="AIG Futura Medium"/>
              <a:cs typeface="AIG Futura Medium"/>
            </a:endParaRPr>
          </a:p>
        </p:txBody>
      </p:sp>
      <p:pic>
        <p:nvPicPr>
          <p:cNvPr id="5" name="Picture 4" descr="canstock2807960.jpg"/>
          <p:cNvPicPr>
            <a:picLocks noChangeAspect="1"/>
          </p:cNvPicPr>
          <p:nvPr/>
        </p:nvPicPr>
        <p:blipFill>
          <a:blip r:embed="rId2"/>
          <a:stretch>
            <a:fillRect/>
          </a:stretch>
        </p:blipFill>
        <p:spPr>
          <a:xfrm>
            <a:off x="4295554" y="4578025"/>
            <a:ext cx="4082734" cy="14035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Warehouse Security</a:t>
            </a:r>
            <a:endParaRPr lang="en-ZA" dirty="0"/>
          </a:p>
        </p:txBody>
      </p:sp>
      <p:sp>
        <p:nvSpPr>
          <p:cNvPr id="3" name="Content Placeholder 2"/>
          <p:cNvSpPr>
            <a:spLocks noGrp="1"/>
          </p:cNvSpPr>
          <p:nvPr>
            <p:ph idx="1"/>
          </p:nvPr>
        </p:nvSpPr>
        <p:spPr>
          <a:xfrm>
            <a:off x="457200" y="886009"/>
            <a:ext cx="8229600" cy="4525963"/>
          </a:xfrm>
        </p:spPr>
        <p:txBody>
          <a:bodyPr/>
          <a:lstStyle/>
          <a:p>
            <a:r>
              <a:rPr lang="en-US" dirty="0" smtClean="0">
                <a:solidFill>
                  <a:schemeClr val="tx1"/>
                </a:solidFill>
              </a:rPr>
              <a:t>Security Aspects to be Aware of :</a:t>
            </a:r>
          </a:p>
          <a:p>
            <a:endParaRPr lang="en-US" dirty="0" smtClean="0">
              <a:solidFill>
                <a:schemeClr val="tx1"/>
              </a:solidFill>
            </a:endParaRPr>
          </a:p>
          <a:p>
            <a:pPr>
              <a:buFont typeface="Wingdings" pitchFamily="2" charset="2"/>
              <a:buChar char="Ø"/>
            </a:pPr>
            <a:r>
              <a:rPr lang="en-US" dirty="0" smtClean="0">
                <a:solidFill>
                  <a:schemeClr val="tx1"/>
                </a:solidFill>
              </a:rPr>
              <a:t>Location in relation to population </a:t>
            </a:r>
            <a:r>
              <a:rPr lang="en-US" dirty="0" smtClean="0">
                <a:solidFill>
                  <a:schemeClr val="tx1"/>
                </a:solidFill>
              </a:rPr>
              <a:t>demographic</a:t>
            </a:r>
            <a:endParaRPr lang="en-US" dirty="0" smtClean="0">
              <a:solidFill>
                <a:schemeClr val="tx1"/>
              </a:solidFill>
            </a:endParaRPr>
          </a:p>
          <a:p>
            <a:pPr>
              <a:buFont typeface="Wingdings" pitchFamily="2" charset="2"/>
              <a:buChar char="Ø"/>
            </a:pPr>
            <a:r>
              <a:rPr lang="en-US" dirty="0" smtClean="0">
                <a:solidFill>
                  <a:schemeClr val="tx1"/>
                </a:solidFill>
              </a:rPr>
              <a:t>Access roads – Clear of thick side vegetation, good condition</a:t>
            </a:r>
          </a:p>
          <a:p>
            <a:pPr>
              <a:buFont typeface="Wingdings" pitchFamily="2" charset="2"/>
              <a:buChar char="Ø"/>
            </a:pPr>
            <a:r>
              <a:rPr lang="en-US" dirty="0" smtClean="0">
                <a:solidFill>
                  <a:schemeClr val="tx1"/>
                </a:solidFill>
              </a:rPr>
              <a:t>Type of fencing</a:t>
            </a:r>
          </a:p>
          <a:p>
            <a:pPr>
              <a:buFont typeface="Wingdings" pitchFamily="2" charset="2"/>
              <a:buChar char="Ø"/>
            </a:pPr>
            <a:r>
              <a:rPr lang="en-US" dirty="0" smtClean="0">
                <a:solidFill>
                  <a:schemeClr val="tx1"/>
                </a:solidFill>
              </a:rPr>
              <a:t>Security Gate well managed</a:t>
            </a:r>
          </a:p>
          <a:p>
            <a:pPr>
              <a:buFont typeface="Wingdings" pitchFamily="2" charset="2"/>
              <a:buChar char="Ø"/>
            </a:pPr>
            <a:r>
              <a:rPr lang="en-US" dirty="0" smtClean="0">
                <a:solidFill>
                  <a:schemeClr val="tx1"/>
                </a:solidFill>
              </a:rPr>
              <a:t>Security company utilized</a:t>
            </a:r>
          </a:p>
          <a:p>
            <a:pPr>
              <a:buFont typeface="Wingdings" pitchFamily="2" charset="2"/>
              <a:buChar char="Ø"/>
            </a:pPr>
            <a:r>
              <a:rPr lang="en-US" dirty="0" smtClean="0">
                <a:solidFill>
                  <a:schemeClr val="tx1"/>
                </a:solidFill>
              </a:rPr>
              <a:t>Security monitoring – what level</a:t>
            </a:r>
          </a:p>
          <a:p>
            <a:pPr>
              <a:buFont typeface="Wingdings" pitchFamily="2" charset="2"/>
              <a:buChar char="Ø"/>
            </a:pPr>
            <a:r>
              <a:rPr lang="en-US" dirty="0" smtClean="0">
                <a:solidFill>
                  <a:schemeClr val="tx1"/>
                </a:solidFill>
              </a:rPr>
              <a:t>Distance of warehousing from perimeter fence</a:t>
            </a:r>
          </a:p>
          <a:p>
            <a:pPr>
              <a:buFont typeface="Wingdings" pitchFamily="2" charset="2"/>
              <a:buChar char="Ø"/>
            </a:pPr>
            <a:r>
              <a:rPr lang="en-US" dirty="0" smtClean="0">
                <a:solidFill>
                  <a:schemeClr val="tx1"/>
                </a:solidFill>
              </a:rPr>
              <a:t>Access control to Warehouse – deliveries and administrative</a:t>
            </a:r>
          </a:p>
          <a:p>
            <a:pPr>
              <a:buFont typeface="Wingdings" pitchFamily="2" charset="2"/>
              <a:buChar char="Ø"/>
            </a:pPr>
            <a:r>
              <a:rPr lang="en-US" dirty="0" smtClean="0">
                <a:solidFill>
                  <a:schemeClr val="tx1"/>
                </a:solidFill>
              </a:rPr>
              <a:t>Access doors -  secure and tamper proof externally</a:t>
            </a:r>
          </a:p>
          <a:p>
            <a:pPr>
              <a:buFont typeface="Wingdings" pitchFamily="2" charset="2"/>
              <a:buChar char="Ø"/>
            </a:pPr>
            <a:r>
              <a:rPr lang="en-US" dirty="0" smtClean="0">
                <a:solidFill>
                  <a:schemeClr val="tx1"/>
                </a:solidFill>
              </a:rPr>
              <a:t>Lighting</a:t>
            </a:r>
          </a:p>
          <a:p>
            <a:pPr>
              <a:buFont typeface="Wingdings" pitchFamily="2" charset="2"/>
              <a:buChar char="Ø"/>
            </a:pPr>
            <a:r>
              <a:rPr lang="en-US" dirty="0" smtClean="0">
                <a:solidFill>
                  <a:schemeClr val="tx1"/>
                </a:solidFill>
              </a:rPr>
              <a:t>CCTV</a:t>
            </a:r>
          </a:p>
          <a:p>
            <a:pPr>
              <a:buFont typeface="Wingdings" pitchFamily="2" charset="2"/>
              <a:buChar char="Ø"/>
            </a:pPr>
            <a:r>
              <a:rPr lang="en-US" dirty="0" smtClean="0">
                <a:solidFill>
                  <a:schemeClr val="tx1"/>
                </a:solidFill>
              </a:rPr>
              <a:t>Roof access / security</a:t>
            </a:r>
          </a:p>
          <a:p>
            <a:pPr>
              <a:buFont typeface="Wingdings" pitchFamily="2" charset="2"/>
              <a:buChar char="Ø"/>
            </a:pPr>
            <a:r>
              <a:rPr lang="en-US" dirty="0" smtClean="0">
                <a:solidFill>
                  <a:schemeClr val="tx1"/>
                </a:solidFill>
              </a:rPr>
              <a:t>Visitor security protocols</a:t>
            </a:r>
          </a:p>
          <a:p>
            <a:endParaRPr lang="en-US" dirty="0" smtClean="0"/>
          </a:p>
          <a:p>
            <a:endParaRPr lang="en-Z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Cargo Theft MO in China</a:t>
            </a:r>
            <a:endParaRPr lang="en-US" dirty="0"/>
          </a:p>
        </p:txBody>
      </p:sp>
      <p:pic>
        <p:nvPicPr>
          <p:cNvPr id="4" name="Picture 5"/>
          <p:cNvPicPr>
            <a:picLocks noGrp="1" noChangeAspect="1" noChangeArrowheads="1"/>
          </p:cNvPicPr>
          <p:nvPr>
            <p:ph idx="1"/>
          </p:nvPr>
        </p:nvPicPr>
        <p:blipFill>
          <a:blip r:embed="rId2"/>
          <a:srcRect/>
          <a:stretch>
            <a:fillRect/>
          </a:stretch>
        </p:blipFill>
        <p:spPr>
          <a:xfrm>
            <a:off x="839972" y="951614"/>
            <a:ext cx="7474688" cy="5027255"/>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48856" y="1690577"/>
            <a:ext cx="8229600" cy="4525963"/>
          </a:xfrm>
        </p:spPr>
        <p:txBody>
          <a:bodyPr/>
          <a:lstStyle/>
          <a:p>
            <a:pPr marL="285750" indent="-285750">
              <a:lnSpc>
                <a:spcPct val="80000"/>
              </a:lnSpc>
              <a:buFont typeface="Arial" pitchFamily="34" charset="0"/>
              <a:buChar char="•"/>
            </a:pPr>
            <a:endParaRPr lang="en-US" sz="2400" dirty="0" smtClean="0">
              <a:solidFill>
                <a:srgbClr val="0070C0"/>
              </a:solidFill>
            </a:endParaRPr>
          </a:p>
          <a:p>
            <a:pPr marL="285750" indent="-285750">
              <a:lnSpc>
                <a:spcPct val="80000"/>
              </a:lnSpc>
            </a:pPr>
            <a:endParaRPr lang="en-US" sz="2400" dirty="0" smtClean="0">
              <a:solidFill>
                <a:srgbClr val="0070C0"/>
              </a:solidFill>
            </a:endParaRPr>
          </a:p>
          <a:p>
            <a:pPr lvl="2" eaLnBrk="1" hangingPunct="1"/>
            <a:endParaRPr lang="en-US" sz="1500" dirty="0" smtClean="0">
              <a:cs typeface="Arial" pitchFamily="34" charset="0"/>
            </a:endParaRPr>
          </a:p>
          <a:p>
            <a:pPr eaLnBrk="1" hangingPunct="1"/>
            <a:endParaRPr lang="en-US" sz="1500" dirty="0" smtClean="0">
              <a:latin typeface="Arial" pitchFamily="34" charset="0"/>
              <a:cs typeface="Arial" pitchFamily="34" charset="0"/>
            </a:endParaRPr>
          </a:p>
        </p:txBody>
      </p:sp>
      <p:sp>
        <p:nvSpPr>
          <p:cNvPr id="4" name="TextBox 3"/>
          <p:cNvSpPr txBox="1"/>
          <p:nvPr/>
        </p:nvSpPr>
        <p:spPr>
          <a:xfrm>
            <a:off x="148856" y="1164134"/>
            <a:ext cx="5153504" cy="4524315"/>
          </a:xfrm>
          <a:prstGeom prst="rect">
            <a:avLst/>
          </a:prstGeom>
          <a:noFill/>
        </p:spPr>
        <p:txBody>
          <a:bodyPr wrap="square" rtlCol="0">
            <a:spAutoFit/>
          </a:bodyPr>
          <a:lstStyle/>
          <a:p>
            <a:r>
              <a:rPr lang="en-US" sz="2400" dirty="0" smtClean="0"/>
              <a:t>Warehouses .......</a:t>
            </a:r>
          </a:p>
          <a:p>
            <a:endParaRPr lang="en-US" sz="2400" dirty="0" smtClean="0"/>
          </a:p>
          <a:p>
            <a:endParaRPr lang="en-US" sz="2400" dirty="0" smtClean="0"/>
          </a:p>
          <a:p>
            <a:endParaRPr lang="en-US" sz="2400" dirty="0" smtClean="0"/>
          </a:p>
          <a:p>
            <a:r>
              <a:rPr lang="en-US" sz="2400" dirty="0" smtClean="0"/>
              <a:t>What are the Risks ?</a:t>
            </a:r>
          </a:p>
          <a:p>
            <a:endParaRPr lang="en-US" sz="2400" dirty="0" smtClean="0"/>
          </a:p>
          <a:p>
            <a:endParaRPr lang="en-US" sz="2400" dirty="0" smtClean="0"/>
          </a:p>
          <a:p>
            <a:endParaRPr lang="en-US" sz="2400" dirty="0" smtClean="0"/>
          </a:p>
          <a:p>
            <a:r>
              <a:rPr lang="en-US" sz="2400" dirty="0" smtClean="0"/>
              <a:t>Are you prepared to Gamble?</a:t>
            </a:r>
          </a:p>
          <a:p>
            <a:endParaRPr lang="en-US" sz="2400" dirty="0" smtClean="0"/>
          </a:p>
          <a:p>
            <a:endParaRPr lang="en-US" sz="2400" dirty="0" smtClean="0"/>
          </a:p>
          <a:p>
            <a:endParaRPr lang="en-US" sz="2400" dirty="0" smtClean="0"/>
          </a:p>
        </p:txBody>
      </p:sp>
      <p:pic>
        <p:nvPicPr>
          <p:cNvPr id="6" name="Picture 5" descr="Risk-Dice1-590x399.jpg"/>
          <p:cNvPicPr>
            <a:picLocks noChangeAspect="1"/>
          </p:cNvPicPr>
          <p:nvPr/>
        </p:nvPicPr>
        <p:blipFill>
          <a:blip r:embed="rId2"/>
          <a:stretch>
            <a:fillRect/>
          </a:stretch>
        </p:blipFill>
        <p:spPr>
          <a:xfrm>
            <a:off x="4383862" y="1350335"/>
            <a:ext cx="4260408" cy="32407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broken roof"/>
          <p:cNvPicPr>
            <a:picLocks noGrp="1" noChangeAspect="1" noChangeArrowheads="1"/>
          </p:cNvPicPr>
          <p:nvPr>
            <p:ph idx="1"/>
          </p:nvPr>
        </p:nvPicPr>
        <p:blipFill>
          <a:blip r:embed="rId2" cstate="print"/>
          <a:srcRect/>
          <a:stretch>
            <a:fillRect/>
          </a:stretch>
        </p:blipFill>
        <p:spPr bwMode="auto">
          <a:xfrm>
            <a:off x="1034998" y="1290047"/>
            <a:ext cx="6439859" cy="4829894"/>
          </a:xfrm>
          <a:prstGeom prst="rect">
            <a:avLst/>
          </a:prstGeom>
          <a:noFill/>
        </p:spPr>
      </p:pic>
      <p:sp>
        <p:nvSpPr>
          <p:cNvPr id="5" name="Text Box 2"/>
          <p:cNvSpPr txBox="1">
            <a:spLocks noGrp="1" noChangeArrowheads="1"/>
          </p:cNvSpPr>
          <p:nvPr>
            <p:ph type="title"/>
          </p:nvPr>
        </p:nvSpPr>
        <p:spPr bwMode="auto">
          <a:prstGeom prst="rect">
            <a:avLst/>
          </a:prstGeom>
          <a:noFill/>
          <a:ln w="9525">
            <a:noFill/>
            <a:miter lim="800000"/>
            <a:headEnd/>
            <a:tailEnd/>
          </a:ln>
          <a:effectLst/>
        </p:spPr>
        <p:txBody>
          <a:bodyPr>
            <a:spAutoFit/>
          </a:bodyPr>
          <a:lstStyle/>
          <a:p>
            <a:pPr algn="ctr" eaLnBrk="0" hangingPunct="0">
              <a:spcBef>
                <a:spcPct val="50000"/>
              </a:spcBef>
            </a:pPr>
            <a:r>
              <a:rPr lang="en-US" sz="5400" b="1" dirty="0">
                <a:solidFill>
                  <a:srgbClr val="FF3300"/>
                </a:solidFill>
                <a:effectLst>
                  <a:outerShdw blurRad="38100" dist="38100" dir="2700000" algn="tl">
                    <a:srgbClr val="C0C0C0"/>
                  </a:outerShdw>
                </a:effectLst>
              </a:rPr>
              <a:t>Roof Jobs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Grp="1" noChangeArrowheads="1"/>
          </p:cNvSpPr>
          <p:nvPr>
            <p:ph type="title"/>
          </p:nvPr>
        </p:nvSpPr>
        <p:spPr bwMode="auto">
          <a:xfrm>
            <a:off x="457200" y="274638"/>
            <a:ext cx="7017657" cy="553998"/>
          </a:xfrm>
          <a:prstGeom prst="rect">
            <a:avLst/>
          </a:prstGeom>
          <a:noFill/>
          <a:ln w="9525">
            <a:noFill/>
            <a:miter lim="800000"/>
            <a:headEnd/>
            <a:tailEnd/>
          </a:ln>
          <a:effectLst/>
        </p:spPr>
        <p:txBody>
          <a:bodyPr>
            <a:spAutoFit/>
          </a:bodyPr>
          <a:lstStyle/>
          <a:p>
            <a:pPr algn="ctr" eaLnBrk="0" hangingPunct="0">
              <a:spcBef>
                <a:spcPct val="50000"/>
              </a:spcBef>
            </a:pPr>
            <a:r>
              <a:rPr lang="en-US" sz="3600" b="1" dirty="0">
                <a:solidFill>
                  <a:srgbClr val="FF3300"/>
                </a:solidFill>
                <a:effectLst>
                  <a:outerShdw blurRad="38100" dist="38100" dir="2700000" algn="tl">
                    <a:srgbClr val="C0C0C0"/>
                  </a:outerShdw>
                </a:effectLst>
              </a:rPr>
              <a:t>Alarm System </a:t>
            </a:r>
            <a:r>
              <a:rPr lang="en-US" sz="3600" b="1" dirty="0" smtClean="0">
                <a:solidFill>
                  <a:srgbClr val="FF3300"/>
                </a:solidFill>
                <a:effectLst>
                  <a:outerShdw blurRad="38100" dist="38100" dir="2700000" algn="tl">
                    <a:srgbClr val="C0C0C0"/>
                  </a:outerShdw>
                </a:effectLst>
              </a:rPr>
              <a:t>Bypass</a:t>
            </a:r>
            <a:endParaRPr lang="en-US" sz="3600" b="1" dirty="0">
              <a:solidFill>
                <a:srgbClr val="FF3300"/>
              </a:solidFill>
              <a:effectLst>
                <a:outerShdw blurRad="38100" dist="38100" dir="2700000" algn="tl">
                  <a:srgbClr val="C0C0C0"/>
                </a:outerShdw>
              </a:effectLst>
            </a:endParaRPr>
          </a:p>
        </p:txBody>
      </p:sp>
      <p:pic>
        <p:nvPicPr>
          <p:cNvPr id="5" name="Picture 2" descr="Ashtray email"/>
          <p:cNvPicPr>
            <a:picLocks noGrp="1" noChangeAspect="1" noChangeArrowheads="1"/>
          </p:cNvPicPr>
          <p:nvPr>
            <p:ph idx="1"/>
          </p:nvPr>
        </p:nvPicPr>
        <p:blipFill>
          <a:blip r:embed="rId2" cstate="print"/>
          <a:srcRect/>
          <a:stretch>
            <a:fillRect/>
          </a:stretch>
        </p:blipFill>
        <p:spPr bwMode="auto">
          <a:xfrm>
            <a:off x="1525656" y="1323393"/>
            <a:ext cx="5683217" cy="3785747"/>
          </a:xfrm>
          <a:prstGeom prst="rect">
            <a:avLst/>
          </a:prstGeom>
          <a:noFill/>
          <a:ln w="38100">
            <a:solidFill>
              <a:srgbClr val="000000"/>
            </a:solidFill>
            <a:miter lim="800000"/>
            <a:headEnd/>
            <a:tailEnd/>
          </a:ln>
        </p:spPr>
      </p:pic>
      <p:sp>
        <p:nvSpPr>
          <p:cNvPr id="6" name="Text Box 4"/>
          <p:cNvSpPr txBox="1">
            <a:spLocks noChangeArrowheads="1"/>
          </p:cNvSpPr>
          <p:nvPr/>
        </p:nvSpPr>
        <p:spPr bwMode="auto">
          <a:xfrm>
            <a:off x="1371600" y="5486400"/>
            <a:ext cx="6248400" cy="1141413"/>
          </a:xfrm>
          <a:prstGeom prst="rect">
            <a:avLst/>
          </a:prstGeom>
          <a:noFill/>
          <a:ln w="9525">
            <a:noFill/>
            <a:miter lim="800000"/>
            <a:headEnd/>
            <a:tailEnd/>
          </a:ln>
          <a:effectLst/>
        </p:spPr>
        <p:txBody>
          <a:bodyPr>
            <a:spAutoFit/>
          </a:bodyPr>
          <a:lstStyle/>
          <a:p>
            <a:pPr algn="ctr" eaLnBrk="0" hangingPunct="0">
              <a:spcBef>
                <a:spcPct val="50000"/>
              </a:spcBef>
            </a:pPr>
            <a:r>
              <a:rPr lang="en-US" sz="2400" b="1" dirty="0"/>
              <a:t>A camera was placed in this ashtray and pointed at the keypad!</a:t>
            </a:r>
          </a:p>
          <a:p>
            <a:pPr algn="ctr" eaLnBrk="0" hangingPunct="0">
              <a:spcBef>
                <a:spcPct val="50000"/>
              </a:spcBef>
            </a:pPr>
            <a:r>
              <a:rPr lang="en-US" sz="1400" b="1" dirty="0"/>
              <a:t>TOMCATS Photo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840426-logistics-magnifying-glass-over-background-with-different-association-terms-vector-illustration.jpg"/>
          <p:cNvPicPr>
            <a:picLocks noChangeAspect="1"/>
          </p:cNvPicPr>
          <p:nvPr/>
        </p:nvPicPr>
        <p:blipFill>
          <a:blip r:embed="rId2"/>
          <a:stretch>
            <a:fillRect/>
          </a:stretch>
        </p:blipFill>
        <p:spPr>
          <a:xfrm>
            <a:off x="1488558" y="1254679"/>
            <a:ext cx="6719777" cy="4980190"/>
          </a:xfrm>
          <a:prstGeom prst="rect">
            <a:avLst/>
          </a:prstGeom>
          <a:ln>
            <a:noFill/>
          </a:ln>
          <a:effectLst>
            <a:softEdge rad="112500"/>
          </a:effectLst>
        </p:spPr>
      </p:pic>
      <p:sp>
        <p:nvSpPr>
          <p:cNvPr id="5" name="Title 1"/>
          <p:cNvSpPr>
            <a:spLocks noGrp="1"/>
          </p:cNvSpPr>
          <p:nvPr>
            <p:ph type="title"/>
          </p:nvPr>
        </p:nvSpPr>
        <p:spPr>
          <a:xfrm>
            <a:off x="457200" y="318977"/>
            <a:ext cx="7017657" cy="1143000"/>
          </a:xfrm>
        </p:spPr>
        <p:txBody>
          <a:bodyPr/>
          <a:lstStyle/>
          <a:p>
            <a:r>
              <a:rPr lang="en-US" dirty="0" smtClean="0"/>
              <a:t>The Need for a Survey</a:t>
            </a:r>
            <a:endParaRPr lang="en-Z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a Survey</a:t>
            </a:r>
            <a:endParaRPr lang="en-ZA" dirty="0"/>
          </a:p>
        </p:txBody>
      </p:sp>
      <p:sp>
        <p:nvSpPr>
          <p:cNvPr id="3" name="Content Placeholder 2"/>
          <p:cNvSpPr>
            <a:spLocks noGrp="1"/>
          </p:cNvSpPr>
          <p:nvPr>
            <p:ph idx="1"/>
          </p:nvPr>
        </p:nvSpPr>
        <p:spPr>
          <a:xfrm>
            <a:off x="457200" y="1417638"/>
            <a:ext cx="3732028" cy="3106515"/>
          </a:xfrm>
        </p:spPr>
        <p:txBody>
          <a:bodyPr/>
          <a:lstStyle/>
          <a:p>
            <a:pPr>
              <a:spcAft>
                <a:spcPct val="20000"/>
              </a:spcAft>
              <a:buClr>
                <a:schemeClr val="hlink"/>
              </a:buClr>
            </a:pPr>
            <a:r>
              <a:rPr lang="en-GB" sz="2400" dirty="0" smtClean="0">
                <a:solidFill>
                  <a:schemeClr val="tx1"/>
                </a:solidFill>
              </a:rPr>
              <a:t>Type of Risk Assessments</a:t>
            </a:r>
          </a:p>
          <a:p>
            <a:pPr>
              <a:spcAft>
                <a:spcPct val="20000"/>
              </a:spcAft>
              <a:buClr>
                <a:schemeClr val="hlink"/>
              </a:buClr>
              <a:buFont typeface="Wingdings" pitchFamily="2" charset="2"/>
              <a:buChar char="Ø"/>
            </a:pPr>
            <a:endParaRPr lang="en-GB" sz="2400" dirty="0" smtClean="0">
              <a:solidFill>
                <a:schemeClr val="tx1"/>
              </a:solidFill>
            </a:endParaRPr>
          </a:p>
          <a:p>
            <a:pPr>
              <a:spcAft>
                <a:spcPct val="20000"/>
              </a:spcAft>
              <a:buClr>
                <a:schemeClr val="hlink"/>
              </a:buClr>
              <a:buFont typeface="Wingdings" pitchFamily="2" charset="2"/>
              <a:buChar char="Ø"/>
            </a:pPr>
            <a:r>
              <a:rPr lang="en-GB" sz="2400" dirty="0" smtClean="0">
                <a:solidFill>
                  <a:schemeClr val="tx1"/>
                </a:solidFill>
              </a:rPr>
              <a:t>Stock</a:t>
            </a:r>
          </a:p>
          <a:p>
            <a:pPr>
              <a:spcAft>
                <a:spcPct val="20000"/>
              </a:spcAft>
              <a:buClr>
                <a:schemeClr val="hlink"/>
              </a:buClr>
              <a:buFont typeface="Wingdings" pitchFamily="2" charset="2"/>
              <a:buChar char="Ø"/>
            </a:pPr>
            <a:r>
              <a:rPr lang="en-GB" sz="2400" dirty="0" smtClean="0">
                <a:solidFill>
                  <a:schemeClr val="tx1"/>
                </a:solidFill>
              </a:rPr>
              <a:t>Stock throughput (STP)</a:t>
            </a:r>
          </a:p>
          <a:p>
            <a:pPr>
              <a:spcAft>
                <a:spcPct val="20000"/>
              </a:spcAft>
              <a:buClr>
                <a:schemeClr val="hlink"/>
              </a:buClr>
              <a:buFont typeface="Wingdings" pitchFamily="2" charset="2"/>
              <a:buChar char="Ø"/>
            </a:pPr>
            <a:r>
              <a:rPr lang="en-GB" sz="2400" dirty="0" smtClean="0">
                <a:solidFill>
                  <a:schemeClr val="tx1"/>
                </a:solidFill>
              </a:rPr>
              <a:t>Warehouse keepers liability</a:t>
            </a:r>
          </a:p>
          <a:p>
            <a:endParaRPr lang="en-ZA" dirty="0"/>
          </a:p>
        </p:txBody>
      </p:sp>
      <p:pic>
        <p:nvPicPr>
          <p:cNvPr id="4" name="Picture 3" descr="Web-survey.gif"/>
          <p:cNvPicPr>
            <a:picLocks noChangeAspect="1"/>
          </p:cNvPicPr>
          <p:nvPr/>
        </p:nvPicPr>
        <p:blipFill>
          <a:blip r:embed="rId2"/>
          <a:stretch>
            <a:fillRect/>
          </a:stretch>
        </p:blipFill>
        <p:spPr>
          <a:xfrm>
            <a:off x="4518837" y="2179674"/>
            <a:ext cx="4066250" cy="33749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8000" t="17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a survey</a:t>
            </a:r>
            <a:endParaRPr lang="en-ZA" dirty="0"/>
          </a:p>
        </p:txBody>
      </p:sp>
      <p:sp>
        <p:nvSpPr>
          <p:cNvPr id="3" name="Content Placeholder 2"/>
          <p:cNvSpPr>
            <a:spLocks noGrp="1"/>
          </p:cNvSpPr>
          <p:nvPr>
            <p:ph idx="1"/>
          </p:nvPr>
        </p:nvSpPr>
        <p:spPr>
          <a:xfrm>
            <a:off x="457200" y="1041991"/>
            <a:ext cx="8229600" cy="4525963"/>
          </a:xfrm>
        </p:spPr>
        <p:txBody>
          <a:bodyPr/>
          <a:lstStyle/>
          <a:p>
            <a:pPr>
              <a:spcAft>
                <a:spcPct val="20000"/>
              </a:spcAft>
              <a:buClr>
                <a:schemeClr val="hlink"/>
              </a:buClr>
            </a:pPr>
            <a:r>
              <a:rPr lang="en-GB" sz="2400" dirty="0" smtClean="0">
                <a:solidFill>
                  <a:schemeClr val="tx1"/>
                </a:solidFill>
              </a:rPr>
              <a:t>Why do Risk Assessments and Surveys ?</a:t>
            </a:r>
          </a:p>
          <a:p>
            <a:pPr>
              <a:spcAft>
                <a:spcPct val="20000"/>
              </a:spcAft>
              <a:buClr>
                <a:schemeClr val="hlink"/>
              </a:buClr>
              <a:buFontTx/>
              <a:buChar char="•"/>
            </a:pPr>
            <a:endParaRPr lang="en-GB" sz="2400" dirty="0" smtClean="0">
              <a:solidFill>
                <a:schemeClr val="tx1"/>
              </a:solidFill>
            </a:endParaRPr>
          </a:p>
          <a:p>
            <a:pPr>
              <a:spcAft>
                <a:spcPct val="20000"/>
              </a:spcAft>
              <a:buClr>
                <a:schemeClr val="hlink"/>
              </a:buClr>
              <a:buFont typeface="Wingdings" pitchFamily="2" charset="2"/>
              <a:buChar char="Ø"/>
            </a:pPr>
            <a:r>
              <a:rPr lang="en-GB" sz="2400" dirty="0" smtClean="0">
                <a:solidFill>
                  <a:schemeClr val="tx1"/>
                </a:solidFill>
              </a:rPr>
              <a:t>Provides the underwriter with information about the risk</a:t>
            </a:r>
          </a:p>
          <a:p>
            <a:pPr>
              <a:spcAft>
                <a:spcPct val="20000"/>
              </a:spcAft>
              <a:buClr>
                <a:schemeClr val="hlink"/>
              </a:buClr>
              <a:buFont typeface="Wingdings" pitchFamily="2" charset="2"/>
              <a:buChar char="Ø"/>
            </a:pPr>
            <a:r>
              <a:rPr lang="en-GB" sz="2400" dirty="0" smtClean="0">
                <a:solidFill>
                  <a:schemeClr val="tx1"/>
                </a:solidFill>
              </a:rPr>
              <a:t>Underwriter to decide whether to write the risk</a:t>
            </a:r>
          </a:p>
          <a:p>
            <a:pPr>
              <a:spcAft>
                <a:spcPct val="20000"/>
              </a:spcAft>
              <a:buClr>
                <a:schemeClr val="hlink"/>
              </a:buClr>
              <a:buFont typeface="Wingdings" pitchFamily="2" charset="2"/>
              <a:buChar char="Ø"/>
            </a:pPr>
            <a:r>
              <a:rPr lang="en-GB" sz="2400" dirty="0" smtClean="0">
                <a:solidFill>
                  <a:schemeClr val="tx1"/>
                </a:solidFill>
              </a:rPr>
              <a:t>Another set of eyes looking at the site</a:t>
            </a:r>
          </a:p>
          <a:p>
            <a:pPr>
              <a:spcAft>
                <a:spcPct val="20000"/>
              </a:spcAft>
              <a:buClr>
                <a:schemeClr val="hlink"/>
              </a:buClr>
              <a:buFont typeface="Wingdings" pitchFamily="2" charset="2"/>
              <a:buChar char="Ø"/>
            </a:pPr>
            <a:r>
              <a:rPr lang="en-GB" sz="2400" dirty="0" smtClean="0">
                <a:solidFill>
                  <a:schemeClr val="tx1"/>
                </a:solidFill>
              </a:rPr>
              <a:t>A static value and thus at risk for theft, fire and flooding etc.</a:t>
            </a:r>
          </a:p>
          <a:p>
            <a:pPr>
              <a:spcAft>
                <a:spcPct val="20000"/>
              </a:spcAft>
              <a:buClr>
                <a:schemeClr val="hlink"/>
              </a:buClr>
              <a:buFont typeface="Wingdings" pitchFamily="2" charset="2"/>
              <a:buChar char="Ø"/>
            </a:pPr>
            <a:r>
              <a:rPr lang="en-GB" sz="2400" dirty="0" smtClean="0">
                <a:solidFill>
                  <a:schemeClr val="tx1"/>
                </a:solidFill>
              </a:rPr>
              <a:t>High value at times</a:t>
            </a:r>
          </a:p>
          <a:p>
            <a:pPr>
              <a:spcAft>
                <a:spcPct val="20000"/>
              </a:spcAft>
              <a:buClr>
                <a:schemeClr val="hlink"/>
              </a:buClr>
              <a:buFont typeface="Wingdings" pitchFamily="2" charset="2"/>
              <a:buChar char="Ø"/>
            </a:pPr>
            <a:r>
              <a:rPr lang="en-GB" sz="2400" dirty="0" smtClean="0">
                <a:solidFill>
                  <a:schemeClr val="tx1"/>
                </a:solidFill>
              </a:rPr>
              <a:t>Reduce the risk at the site for the benefit of customers requiring the goods</a:t>
            </a:r>
          </a:p>
          <a:p>
            <a:pPr>
              <a:spcAft>
                <a:spcPct val="20000"/>
              </a:spcAft>
              <a:buClr>
                <a:schemeClr val="hlink"/>
              </a:buClr>
              <a:buFont typeface="Wingdings" pitchFamily="2" charset="2"/>
              <a:buChar char="Ø"/>
            </a:pPr>
            <a:r>
              <a:rPr lang="en-GB" sz="2400" dirty="0" smtClean="0">
                <a:solidFill>
                  <a:schemeClr val="tx1"/>
                </a:solidFill>
              </a:rPr>
              <a:t>Provide risk requirements to improve the risk</a:t>
            </a:r>
          </a:p>
          <a:p>
            <a:pPr>
              <a:spcAft>
                <a:spcPct val="20000"/>
              </a:spcAft>
              <a:buClr>
                <a:schemeClr val="hlink"/>
              </a:buClr>
              <a:buFont typeface="Wingdings" pitchFamily="2" charset="2"/>
              <a:buChar char="Ø"/>
            </a:pPr>
            <a:r>
              <a:rPr lang="en-GB" sz="2400" dirty="0" smtClean="0">
                <a:solidFill>
                  <a:schemeClr val="tx1"/>
                </a:solidFill>
              </a:rPr>
              <a:t>Could be referred to by claims personnel</a:t>
            </a:r>
            <a:endParaRPr lang="en-ZA" sz="2400"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2"/>
          <p:cNvSpPr txBox="1">
            <a:spLocks noChangeArrowheads="1"/>
          </p:cNvSpPr>
          <p:nvPr/>
        </p:nvSpPr>
        <p:spPr bwMode="auto">
          <a:xfrm>
            <a:off x="484188" y="5721350"/>
            <a:ext cx="8308975" cy="1077913"/>
          </a:xfrm>
          <a:prstGeom prst="rect">
            <a:avLst/>
          </a:prstGeom>
          <a:noFill/>
          <a:ln w="9525">
            <a:noFill/>
            <a:miter lim="800000"/>
            <a:headEnd/>
            <a:tailEnd/>
          </a:ln>
        </p:spPr>
        <p:txBody>
          <a:bodyPr>
            <a:spAutoFit/>
          </a:bodyPr>
          <a:lstStyle/>
          <a:p>
            <a:r>
              <a:rPr lang="en-US" sz="800">
                <a:solidFill>
                  <a:schemeClr val="bg1"/>
                </a:solidFill>
                <a:latin typeface="Calibri" pitchFamily="34" charset="0"/>
              </a:rPr>
              <a:t>American International Group, Inc. (AIG) is a leading international insurance organization serving customers in more than 130 countries and jurisdictions. AIG companies serve commercial, institutional, and individual customers through one of the most extensive worldwide property-casualty networks of any insurer. In addition, AIG companies are leading providers of life insurance and retirement services in the United States. AIG common stock is listed on the New York Stock Exchange and the Tokyo Stock Exchange.</a:t>
            </a:r>
          </a:p>
          <a:p>
            <a:endParaRPr lang="en-US" sz="800">
              <a:solidFill>
                <a:schemeClr val="bg1"/>
              </a:solidFill>
            </a:endParaRPr>
          </a:p>
          <a:p>
            <a:r>
              <a:rPr lang="en-US" sz="800">
                <a:solidFill>
                  <a:srgbClr val="FFFFFF"/>
                </a:solidFill>
                <a:latin typeface="Calibri" pitchFamily="34" charset="0"/>
              </a:rPr>
              <a:t>AIG is the marketing name for the worldwide property-casualty, life and retirement, and general insurance operations of American International Group, Inc. Products and services are written or provided by subsidiaries or affiliates of American International Group, Inc. Not all products and services are available in every jurisdiction, and insurance coverage is governed by actual policy language. Certain products and services may be provided by independent third parties. Insurance products may be distributed through affiliated or unaffiliated entities. Certain property-casualty coverages may be provided by a surplus lines insurer. Surplus lines insurers do not generally participate in state guaranty funds and insureds are therefore not protected by such funds.</a:t>
            </a:r>
          </a:p>
        </p:txBody>
      </p:sp>
      <p:sp>
        <p:nvSpPr>
          <p:cNvPr id="3" name="TextBox 2"/>
          <p:cNvSpPr txBox="1"/>
          <p:nvPr/>
        </p:nvSpPr>
        <p:spPr>
          <a:xfrm>
            <a:off x="3221665" y="1669312"/>
            <a:ext cx="2869375" cy="646331"/>
          </a:xfrm>
          <a:prstGeom prst="rect">
            <a:avLst/>
          </a:prstGeom>
          <a:noFill/>
        </p:spPr>
        <p:txBody>
          <a:bodyPr wrap="none" rtlCol="0">
            <a:spAutoFit/>
          </a:bodyPr>
          <a:lstStyle/>
          <a:p>
            <a:r>
              <a:rPr lang="en-US" sz="3600" dirty="0" smtClean="0">
                <a:solidFill>
                  <a:srgbClr val="0195DC"/>
                </a:solidFill>
              </a:rPr>
              <a:t>THANK YOU</a:t>
            </a:r>
            <a:endParaRPr lang="en-ZA" sz="3600" dirty="0">
              <a:solidFill>
                <a:srgbClr val="0195DC"/>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andle-risk02.png"/>
          <p:cNvPicPr>
            <a:picLocks noChangeAspect="1"/>
          </p:cNvPicPr>
          <p:nvPr/>
        </p:nvPicPr>
        <p:blipFill>
          <a:blip r:embed="rId2"/>
          <a:srcRect b="1077"/>
          <a:stretch>
            <a:fillRect/>
          </a:stretch>
        </p:blipFill>
        <p:spPr>
          <a:xfrm>
            <a:off x="4003442" y="3675071"/>
            <a:ext cx="5140558" cy="2608771"/>
          </a:xfrm>
          <a:prstGeom prst="rect">
            <a:avLst/>
          </a:prstGeom>
        </p:spPr>
      </p:pic>
      <p:sp>
        <p:nvSpPr>
          <p:cNvPr id="5" name="TextBox 4"/>
          <p:cNvSpPr txBox="1"/>
          <p:nvPr/>
        </p:nvSpPr>
        <p:spPr>
          <a:xfrm>
            <a:off x="0" y="997415"/>
            <a:ext cx="4871847" cy="2677656"/>
          </a:xfrm>
          <a:prstGeom prst="rect">
            <a:avLst/>
          </a:prstGeom>
          <a:noFill/>
        </p:spPr>
        <p:txBody>
          <a:bodyPr wrap="none" rtlCol="0">
            <a:spAutoFit/>
          </a:bodyPr>
          <a:lstStyle/>
          <a:p>
            <a:pPr marL="542925" indent="-542925">
              <a:buFont typeface="Wingdings" pitchFamily="2" charset="2"/>
              <a:buChar char="Ø"/>
            </a:pPr>
            <a:r>
              <a:rPr lang="en-US" sz="2800" dirty="0" smtClean="0"/>
              <a:t>Natural Catastrophic Loss</a:t>
            </a:r>
          </a:p>
          <a:p>
            <a:pPr marL="542925" indent="-542925">
              <a:buFont typeface="Wingdings" pitchFamily="2" charset="2"/>
              <a:buChar char="Ø"/>
            </a:pPr>
            <a:r>
              <a:rPr lang="en-US" sz="2800" dirty="0" smtClean="0"/>
              <a:t>Fire</a:t>
            </a:r>
          </a:p>
          <a:p>
            <a:pPr marL="542925" indent="-542925">
              <a:buFont typeface="Wingdings" pitchFamily="2" charset="2"/>
              <a:buChar char="Ø"/>
            </a:pPr>
            <a:r>
              <a:rPr lang="en-US" sz="2800" dirty="0" smtClean="0"/>
              <a:t>Construction</a:t>
            </a:r>
          </a:p>
          <a:p>
            <a:pPr marL="542925" indent="-542925">
              <a:buFont typeface="Wingdings" pitchFamily="2" charset="2"/>
              <a:buChar char="Ø"/>
            </a:pPr>
            <a:r>
              <a:rPr lang="en-US" sz="2800" dirty="0" smtClean="0"/>
              <a:t>Theft</a:t>
            </a:r>
          </a:p>
          <a:p>
            <a:pPr marL="542925" indent="-542925">
              <a:buFont typeface="Wingdings" pitchFamily="2" charset="2"/>
              <a:buChar char="Ø"/>
            </a:pPr>
            <a:r>
              <a:rPr lang="en-US" sz="2800" dirty="0" smtClean="0"/>
              <a:t>Logistic </a:t>
            </a:r>
          </a:p>
          <a:p>
            <a:pPr marL="542925" indent="-542925">
              <a:buFont typeface="Wingdings" pitchFamily="2" charset="2"/>
              <a:buChar char="Ø"/>
            </a:pPr>
            <a:r>
              <a:rPr lang="en-US" sz="2800" dirty="0" smtClean="0"/>
              <a:t>Fraudulent pick up</a:t>
            </a:r>
          </a:p>
        </p:txBody>
      </p:sp>
      <p:sp>
        <p:nvSpPr>
          <p:cNvPr id="7" name="Title 1"/>
          <p:cNvSpPr>
            <a:spLocks noGrp="1"/>
          </p:cNvSpPr>
          <p:nvPr>
            <p:ph type="title"/>
          </p:nvPr>
        </p:nvSpPr>
        <p:spPr>
          <a:xfrm>
            <a:off x="457200" y="313660"/>
            <a:ext cx="7017657" cy="1143000"/>
          </a:xfrm>
        </p:spPr>
        <p:txBody>
          <a:bodyPr/>
          <a:lstStyle/>
          <a:p>
            <a:r>
              <a:rPr lang="en-US" dirty="0" smtClean="0"/>
              <a:t>Ignore the Risk Exposures at your Peril</a:t>
            </a:r>
            <a:br>
              <a:rPr lang="en-US" dirty="0" smtClean="0"/>
            </a:br>
            <a:endParaRPr lang="en-ZA" dirty="0"/>
          </a:p>
        </p:txBody>
      </p:sp>
      <p:pic>
        <p:nvPicPr>
          <p:cNvPr id="6" name="Picture 5" descr="KcjeoMqBi.gif"/>
          <p:cNvPicPr>
            <a:picLocks noChangeAspect="1"/>
          </p:cNvPicPr>
          <p:nvPr/>
        </p:nvPicPr>
        <p:blipFill>
          <a:blip r:embed="rId3"/>
          <a:stretch>
            <a:fillRect/>
          </a:stretch>
        </p:blipFill>
        <p:spPr>
          <a:xfrm>
            <a:off x="1295842" y="3675071"/>
            <a:ext cx="2707600" cy="242931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3.gstatic.com/images?q=tbn:ANd9GcSLRkApaiViLSJE1iOCOo_Pzwss-eQWRukWZbMUk5rIlTUSZhcjIQ"/>
          <p:cNvPicPr>
            <a:picLocks noGrp="1" noChangeAspect="1" noChangeArrowheads="1"/>
          </p:cNvPicPr>
          <p:nvPr>
            <p:ph idx="1"/>
          </p:nvPr>
        </p:nvPicPr>
        <p:blipFill>
          <a:blip r:embed="rId2"/>
          <a:srcRect/>
          <a:stretch>
            <a:fillRect/>
          </a:stretch>
        </p:blipFill>
        <p:spPr bwMode="auto">
          <a:xfrm>
            <a:off x="2679404" y="2371060"/>
            <a:ext cx="2840333" cy="3611077"/>
          </a:xfrm>
          <a:prstGeom prst="rect">
            <a:avLst/>
          </a:prstGeom>
          <a:noFill/>
        </p:spPr>
      </p:pic>
      <p:sp>
        <p:nvSpPr>
          <p:cNvPr id="5" name="TextBox 4"/>
          <p:cNvSpPr txBox="1"/>
          <p:nvPr/>
        </p:nvSpPr>
        <p:spPr>
          <a:xfrm>
            <a:off x="2020186" y="1186806"/>
            <a:ext cx="4388124" cy="461665"/>
          </a:xfrm>
          <a:prstGeom prst="rect">
            <a:avLst/>
          </a:prstGeom>
          <a:noFill/>
        </p:spPr>
        <p:txBody>
          <a:bodyPr wrap="square" rtlCol="0">
            <a:spAutoFit/>
          </a:bodyPr>
          <a:lstStyle/>
          <a:p>
            <a:r>
              <a:rPr lang="en-US" sz="2400" dirty="0" smtClean="0"/>
              <a:t>Natural Catastrophic Loss</a:t>
            </a:r>
            <a:endParaRPr lang="en-ZA"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655638" y="1722474"/>
            <a:ext cx="8018462" cy="4470400"/>
          </a:xfrm>
          <a:prstGeom prst="rect">
            <a:avLst/>
          </a:prstGeom>
          <a:noFill/>
          <a:ln w="9525" algn="ctr">
            <a:noFill/>
            <a:miter lim="800000"/>
            <a:headEnd/>
            <a:tailEnd/>
          </a:ln>
        </p:spPr>
      </p:pic>
      <p:sp>
        <p:nvSpPr>
          <p:cNvPr id="3" name="Rectangle 3"/>
          <p:cNvSpPr>
            <a:spLocks noGrp="1" noChangeArrowheads="1"/>
          </p:cNvSpPr>
          <p:nvPr>
            <p:ph type="title" idx="4294967295"/>
          </p:nvPr>
        </p:nvSpPr>
        <p:spPr>
          <a:xfrm>
            <a:off x="522288" y="322263"/>
            <a:ext cx="7772400" cy="754062"/>
          </a:xfrm>
        </p:spPr>
        <p:txBody>
          <a:bodyPr/>
          <a:lstStyle/>
          <a:p>
            <a:r>
              <a:rPr lang="en-US" sz="2800" b="1" dirty="0" smtClean="0"/>
              <a:t>Natural Catastrophes</a:t>
            </a:r>
          </a:p>
        </p:txBody>
      </p:sp>
      <p:sp>
        <p:nvSpPr>
          <p:cNvPr id="4" name="Rectangle 4"/>
          <p:cNvSpPr txBox="1">
            <a:spLocks noChangeArrowheads="1"/>
          </p:cNvSpPr>
          <p:nvPr/>
        </p:nvSpPr>
        <p:spPr bwMode="auto">
          <a:xfrm>
            <a:off x="520700" y="857250"/>
            <a:ext cx="8356600" cy="558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R="0" lvl="0" algn="l" defTabSz="457200" rtl="0" eaLnBrk="0" fontAlgn="base" latinLnBrk="0" hangingPunct="0">
              <a:lnSpc>
                <a:spcPct val="100000"/>
              </a:lnSpc>
              <a:spcBef>
                <a:spcPct val="0"/>
              </a:spcBef>
              <a:spcAft>
                <a:spcPts val="600"/>
              </a:spcAft>
              <a:buClr>
                <a:schemeClr val="accent1"/>
              </a:buClr>
              <a:buSzTx/>
              <a:buFont typeface="Arial" pitchFamily="34" charset="0"/>
              <a:buNone/>
              <a:tabLst/>
              <a:defRPr/>
            </a:pPr>
            <a:r>
              <a:rPr kumimoji="0" lang="en-US" sz="2000" b="0" i="0" u="none" strike="noStrike" kern="1200" cap="none" spc="0" normalizeH="0" baseline="0" noProof="0" dirty="0" smtClean="0">
                <a:ln>
                  <a:noFill/>
                </a:ln>
                <a:solidFill>
                  <a:srgbClr val="0070C0"/>
                </a:solidFill>
                <a:effectLst/>
                <a:uLnTx/>
                <a:uFillTx/>
                <a:latin typeface="AIG Futura Book"/>
                <a:ea typeface="AIG Futura Book"/>
                <a:cs typeface="AIG Futura Book"/>
              </a:rPr>
              <a:t>Changing climate conditions have added to the unpredictability and frequency of natural disasters, increasing the uncertainty behind future trends and exposures</a:t>
            </a:r>
          </a:p>
        </p:txBody>
      </p:sp>
      <p:sp>
        <p:nvSpPr>
          <p:cNvPr id="5" name="Rectangle 4"/>
          <p:cNvSpPr>
            <a:spLocks noChangeArrowheads="1"/>
          </p:cNvSpPr>
          <p:nvPr/>
        </p:nvSpPr>
        <p:spPr bwMode="auto">
          <a:xfrm>
            <a:off x="1574800" y="6276975"/>
            <a:ext cx="7569200" cy="33655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endParaRPr lang="en-US" sz="1100" dirty="0">
              <a:solidFill>
                <a:srgbClr val="000000"/>
              </a:solidFill>
            </a:endParaRPr>
          </a:p>
          <a:p>
            <a:pPr eaLnBrk="0" hangingPunct="0">
              <a:lnSpc>
                <a:spcPct val="10000"/>
              </a:lnSpc>
              <a:spcBef>
                <a:spcPct val="10000"/>
              </a:spcBef>
              <a:buClr>
                <a:srgbClr val="FF6801"/>
              </a:buClr>
              <a:buFont typeface="Wingdings" pitchFamily="2" charset="2"/>
              <a:buNone/>
            </a:pPr>
            <a:r>
              <a:rPr lang="en-US" sz="900" dirty="0"/>
              <a:t>Source: USGS Fact Sheet 2001-3008, January 2011</a:t>
            </a:r>
          </a:p>
          <a:p>
            <a:pPr eaLnBrk="0" hangingPunct="0">
              <a:lnSpc>
                <a:spcPct val="10000"/>
              </a:lnSpc>
              <a:spcBef>
                <a:spcPct val="10000"/>
              </a:spcBef>
              <a:buClr>
                <a:srgbClr val="FF6801"/>
              </a:buClr>
              <a:buFont typeface="Wingdings" pitchFamily="2" charset="2"/>
              <a:buNone/>
            </a:pPr>
            <a:endParaRPr lang="en-US" sz="9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idx="4294967295"/>
          </p:nvPr>
        </p:nvSpPr>
        <p:spPr>
          <a:xfrm>
            <a:off x="458788" y="474663"/>
            <a:ext cx="7775575" cy="644525"/>
          </a:xfrm>
        </p:spPr>
        <p:txBody>
          <a:bodyPr wrap="square" tIns="0" rIns="0" bIns="0"/>
          <a:lstStyle/>
          <a:p>
            <a:r>
              <a:rPr lang="en-US" sz="2800" b="1" dirty="0" smtClean="0"/>
              <a:t>2013 Natural Catastrophes World Map</a:t>
            </a:r>
          </a:p>
        </p:txBody>
      </p:sp>
      <p:pic>
        <p:nvPicPr>
          <p:cNvPr id="203778" name="Picture 2" descr="C:\Documents and Settings\anwalker\My Documents\MLCE PRESENTATIONS\AIG TRAINING\natural-catastrophes-2013-wold-map_en.jpg"/>
          <p:cNvPicPr>
            <a:picLocks noChangeAspect="1" noChangeArrowheads="1"/>
          </p:cNvPicPr>
          <p:nvPr/>
        </p:nvPicPr>
        <p:blipFill>
          <a:blip r:embed="rId2"/>
          <a:srcRect/>
          <a:stretch>
            <a:fillRect/>
          </a:stretch>
        </p:blipFill>
        <p:spPr bwMode="auto">
          <a:xfrm>
            <a:off x="0" y="903767"/>
            <a:ext cx="9144000" cy="595423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Catastrophes</a:t>
            </a:r>
            <a:endParaRPr lang="en-ZA" dirty="0"/>
          </a:p>
        </p:txBody>
      </p:sp>
      <p:sp>
        <p:nvSpPr>
          <p:cNvPr id="4" name="Content Placeholder 2"/>
          <p:cNvSpPr>
            <a:spLocks noGrp="1"/>
          </p:cNvSpPr>
          <p:nvPr>
            <p:ph idx="1"/>
          </p:nvPr>
        </p:nvSpPr>
        <p:spPr/>
        <p:txBody>
          <a:bodyPr/>
          <a:lstStyle/>
          <a:p>
            <a:pPr>
              <a:buFont typeface="Wingdings" pitchFamily="2" charset="2"/>
              <a:buChar char="Ø"/>
            </a:pPr>
            <a:r>
              <a:rPr lang="en-US" dirty="0" smtClean="0">
                <a:solidFill>
                  <a:schemeClr val="tx1"/>
                </a:solidFill>
              </a:rPr>
              <a:t>Geophysical Events -  Earthquake , Tsunami , Volcanic Eruption</a:t>
            </a:r>
          </a:p>
          <a:p>
            <a:pPr>
              <a:buFont typeface="Wingdings" pitchFamily="2" charset="2"/>
              <a:buChar char="Ø"/>
            </a:pPr>
            <a:endParaRPr lang="en-US" dirty="0" smtClean="0">
              <a:solidFill>
                <a:schemeClr val="tx1"/>
              </a:solidFill>
            </a:endParaRPr>
          </a:p>
          <a:p>
            <a:pPr>
              <a:buFont typeface="Wingdings" pitchFamily="2" charset="2"/>
              <a:buChar char="Ø"/>
            </a:pPr>
            <a:r>
              <a:rPr lang="en-US" dirty="0" smtClean="0">
                <a:solidFill>
                  <a:schemeClr val="tx1"/>
                </a:solidFill>
              </a:rPr>
              <a:t>Meteorological Events – Tropical Storms ,</a:t>
            </a:r>
            <a:r>
              <a:rPr lang="en-US" dirty="0" err="1" smtClean="0">
                <a:solidFill>
                  <a:schemeClr val="tx1"/>
                </a:solidFill>
              </a:rPr>
              <a:t>extratropical</a:t>
            </a:r>
            <a:r>
              <a:rPr lang="en-US" dirty="0" smtClean="0">
                <a:solidFill>
                  <a:schemeClr val="tx1"/>
                </a:solidFill>
              </a:rPr>
              <a:t> storms ,convective storm, Local storms</a:t>
            </a:r>
          </a:p>
          <a:p>
            <a:pPr>
              <a:buFont typeface="Wingdings" pitchFamily="2" charset="2"/>
              <a:buChar char="Ø"/>
            </a:pPr>
            <a:endParaRPr lang="en-US" dirty="0" smtClean="0">
              <a:solidFill>
                <a:schemeClr val="tx1"/>
              </a:solidFill>
            </a:endParaRPr>
          </a:p>
          <a:p>
            <a:pPr>
              <a:buFont typeface="Wingdings" pitchFamily="2" charset="2"/>
              <a:buChar char="Ø"/>
            </a:pPr>
            <a:r>
              <a:rPr lang="en-US" dirty="0" smtClean="0">
                <a:solidFill>
                  <a:schemeClr val="tx1"/>
                </a:solidFill>
              </a:rPr>
              <a:t>Hydrological events - Flooding , mass movement</a:t>
            </a:r>
          </a:p>
          <a:p>
            <a:pPr>
              <a:buFont typeface="Wingdings" pitchFamily="2" charset="2"/>
              <a:buChar char="Ø"/>
            </a:pPr>
            <a:endParaRPr lang="en-US" dirty="0" smtClean="0">
              <a:solidFill>
                <a:schemeClr val="tx1"/>
              </a:solidFill>
            </a:endParaRPr>
          </a:p>
          <a:p>
            <a:pPr>
              <a:buFont typeface="Wingdings" pitchFamily="2" charset="2"/>
              <a:buChar char="Ø"/>
            </a:pPr>
            <a:r>
              <a:rPr lang="en-US" dirty="0" err="1" smtClean="0">
                <a:solidFill>
                  <a:schemeClr val="tx1"/>
                </a:solidFill>
              </a:rPr>
              <a:t>Climatological</a:t>
            </a:r>
            <a:r>
              <a:rPr lang="en-US" dirty="0" smtClean="0">
                <a:solidFill>
                  <a:schemeClr val="tx1"/>
                </a:solidFill>
              </a:rPr>
              <a:t> events – Extreme temperature , drought , wildfire</a:t>
            </a:r>
          </a:p>
          <a:p>
            <a:pPr>
              <a:buFont typeface="Wingdings" pitchFamily="2" charset="2"/>
              <a:buChar char="Ø"/>
            </a:pPr>
            <a:endParaRPr lang="en-US" dirty="0" smtClean="0">
              <a:solidFill>
                <a:schemeClr val="tx1"/>
              </a:solidFill>
            </a:endParaRPr>
          </a:p>
          <a:p>
            <a:pPr>
              <a:buFont typeface="Wingdings" pitchFamily="2" charset="2"/>
              <a:buChar char="Ø"/>
            </a:pPr>
            <a:r>
              <a:rPr lang="en-US" dirty="0" err="1" smtClean="0">
                <a:solidFill>
                  <a:schemeClr val="tx1"/>
                </a:solidFill>
              </a:rPr>
              <a:t>Extraterrestial</a:t>
            </a:r>
            <a:r>
              <a:rPr lang="en-US" dirty="0" smtClean="0">
                <a:solidFill>
                  <a:schemeClr val="tx1"/>
                </a:solidFill>
              </a:rPr>
              <a:t> events – Meteorite impact</a:t>
            </a:r>
          </a:p>
          <a:p>
            <a:endParaRPr lang="en-Z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IG Master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7998</TotalTime>
  <Words>2076</Words>
  <Application>Microsoft Office PowerPoint</Application>
  <PresentationFormat>On-screen Show (4:3)</PresentationFormat>
  <Paragraphs>252</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AIG Master Template</vt:lpstr>
      <vt:lpstr>Slide 1</vt:lpstr>
      <vt:lpstr>      AGENDA</vt:lpstr>
      <vt:lpstr>Cargo Loss, Theft or Damage –  The Negative Impact</vt:lpstr>
      <vt:lpstr>Slide 4</vt:lpstr>
      <vt:lpstr>Ignore the Risk Exposures at your Peril </vt:lpstr>
      <vt:lpstr>Slide 6</vt:lpstr>
      <vt:lpstr>Natural Catastrophes</vt:lpstr>
      <vt:lpstr>2013 Natural Catastrophes World Map</vt:lpstr>
      <vt:lpstr>Natural Catastrophes</vt:lpstr>
      <vt:lpstr>Earthquake risk</vt:lpstr>
      <vt:lpstr>Earthquake Risk</vt:lpstr>
      <vt:lpstr>Philippines Nov 2013  Typhoon Haiyan</vt:lpstr>
      <vt:lpstr>Flooding Risk</vt:lpstr>
      <vt:lpstr>Flood Risk</vt:lpstr>
      <vt:lpstr>Warehouse Fire Risk</vt:lpstr>
      <vt:lpstr>Understanding Fire Risk</vt:lpstr>
      <vt:lpstr>Understanding Fire Risk</vt:lpstr>
      <vt:lpstr>Slide 18</vt:lpstr>
      <vt:lpstr>Warehouse Fire Risk</vt:lpstr>
      <vt:lpstr>Fire Risk</vt:lpstr>
      <vt:lpstr>Fire Risk</vt:lpstr>
      <vt:lpstr>Fire Risk</vt:lpstr>
      <vt:lpstr>Fire Risk Management</vt:lpstr>
      <vt:lpstr>Fire Risk Management </vt:lpstr>
      <vt:lpstr>Fire Risk Management </vt:lpstr>
      <vt:lpstr>Fire Risk</vt:lpstr>
      <vt:lpstr>Warehouse Construction</vt:lpstr>
      <vt:lpstr>Construction of Warehouses</vt:lpstr>
      <vt:lpstr>Construction of Warehouses</vt:lpstr>
      <vt:lpstr>Construction of Warehouses</vt:lpstr>
      <vt:lpstr>Warehouse Security</vt:lpstr>
      <vt:lpstr>Security – Cargo Theft Risk</vt:lpstr>
      <vt:lpstr>Warehouse Security</vt:lpstr>
      <vt:lpstr>Warehouse Security</vt:lpstr>
      <vt:lpstr>Warehouse Security</vt:lpstr>
      <vt:lpstr>Ware House Security</vt:lpstr>
      <vt:lpstr>Slide 37</vt:lpstr>
      <vt:lpstr>Warehouse Security</vt:lpstr>
      <vt:lpstr>Emerging Cargo Theft MO in China</vt:lpstr>
      <vt:lpstr>Roof Jobs</vt:lpstr>
      <vt:lpstr>Alarm System Bypass</vt:lpstr>
      <vt:lpstr>The Need for a Survey</vt:lpstr>
      <vt:lpstr>The Need for a Survey</vt:lpstr>
      <vt:lpstr>The need for a survey</vt:lpstr>
      <vt:lpstr>Slide 45</vt:lpstr>
    </vt:vector>
  </TitlesOfParts>
  <Company>Pentagram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Title</dc:title>
  <dc:creator>Rafael Medina</dc:creator>
  <cp:lastModifiedBy>ANWALKER</cp:lastModifiedBy>
  <cp:revision>496</cp:revision>
  <dcterms:created xsi:type="dcterms:W3CDTF">2012-07-27T19:37:01Z</dcterms:created>
  <dcterms:modified xsi:type="dcterms:W3CDTF">2014-04-30T05:22:41Z</dcterms:modified>
</cp:coreProperties>
</file>